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1.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56" r:id="rId2"/>
    <p:sldId id="281" r:id="rId3"/>
    <p:sldId id="298" r:id="rId4"/>
    <p:sldId id="297" r:id="rId5"/>
    <p:sldId id="299" r:id="rId6"/>
    <p:sldId id="311" r:id="rId7"/>
    <p:sldId id="310" r:id="rId8"/>
    <p:sldId id="300" r:id="rId9"/>
    <p:sldId id="301" r:id="rId10"/>
    <p:sldId id="312" r:id="rId11"/>
    <p:sldId id="296" r:id="rId12"/>
    <p:sldId id="263" r:id="rId13"/>
    <p:sldId id="285" r:id="rId14"/>
    <p:sldId id="286" r:id="rId15"/>
    <p:sldId id="308" r:id="rId16"/>
    <p:sldId id="288" r:id="rId17"/>
    <p:sldId id="287" r:id="rId18"/>
    <p:sldId id="302" r:id="rId19"/>
    <p:sldId id="303" r:id="rId20"/>
    <p:sldId id="314" r:id="rId21"/>
    <p:sldId id="289" r:id="rId22"/>
    <p:sldId id="305" r:id="rId23"/>
    <p:sldId id="313" r:id="rId24"/>
    <p:sldId id="315" r:id="rId25"/>
    <p:sldId id="316" r:id="rId26"/>
    <p:sldId id="317" r:id="rId27"/>
    <p:sldId id="318" r:id="rId28"/>
    <p:sldId id="307"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3CDB"/>
    <a:srgbClr val="C00000"/>
    <a:srgbClr val="8FAADC"/>
    <a:srgbClr val="FF0000"/>
    <a:srgbClr val="7030A0"/>
    <a:srgbClr val="EE7D31"/>
    <a:srgbClr val="DAE3F3"/>
    <a:srgbClr val="ED7D31"/>
    <a:srgbClr val="D0CECE"/>
    <a:srgbClr val="DEEB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50" autoAdjust="0"/>
    <p:restoredTop sz="95297" autoAdjust="0"/>
  </p:normalViewPr>
  <p:slideViewPr>
    <p:cSldViewPr snapToGrid="0" showGuides="1">
      <p:cViewPr varScale="1">
        <p:scale>
          <a:sx n="83" d="100"/>
          <a:sy n="83" d="100"/>
        </p:scale>
        <p:origin x="44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80F4E7-C42F-456A-94F3-9F573671B9D9}" type="datetimeFigureOut">
              <a:rPr lang="en-US" smtClean="0"/>
              <a:t>8/23/2020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B21AA7-8246-47D1-BED2-4EF1AB046580}" type="slidenum">
              <a:rPr lang="en-US" smtClean="0"/>
              <a:t>‹#›</a:t>
            </a:fld>
            <a:endParaRPr lang="en-US"/>
          </a:p>
        </p:txBody>
      </p:sp>
    </p:spTree>
    <p:extLst>
      <p:ext uri="{BB962C8B-B14F-4D97-AF65-F5344CB8AC3E}">
        <p14:creationId xmlns:p14="http://schemas.microsoft.com/office/powerpoint/2010/main" val="2938412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5</a:t>
            </a:fld>
            <a:endParaRPr lang="en-US"/>
          </a:p>
        </p:txBody>
      </p:sp>
    </p:spTree>
    <p:extLst>
      <p:ext uri="{BB962C8B-B14F-4D97-AF65-F5344CB8AC3E}">
        <p14:creationId xmlns:p14="http://schemas.microsoft.com/office/powerpoint/2010/main" val="4115432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19</a:t>
            </a:fld>
            <a:endParaRPr lang="en-US"/>
          </a:p>
        </p:txBody>
      </p:sp>
    </p:spTree>
    <p:extLst>
      <p:ext uri="{BB962C8B-B14F-4D97-AF65-F5344CB8AC3E}">
        <p14:creationId xmlns:p14="http://schemas.microsoft.com/office/powerpoint/2010/main" val="35941714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20</a:t>
            </a:fld>
            <a:endParaRPr lang="en-US"/>
          </a:p>
        </p:txBody>
      </p:sp>
    </p:spTree>
    <p:extLst>
      <p:ext uri="{BB962C8B-B14F-4D97-AF65-F5344CB8AC3E}">
        <p14:creationId xmlns:p14="http://schemas.microsoft.com/office/powerpoint/2010/main" val="30391093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21</a:t>
            </a:fld>
            <a:endParaRPr lang="en-US"/>
          </a:p>
        </p:txBody>
      </p:sp>
    </p:spTree>
    <p:extLst>
      <p:ext uri="{BB962C8B-B14F-4D97-AF65-F5344CB8AC3E}">
        <p14:creationId xmlns:p14="http://schemas.microsoft.com/office/powerpoint/2010/main" val="1762939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22</a:t>
            </a:fld>
            <a:endParaRPr lang="en-US"/>
          </a:p>
        </p:txBody>
      </p:sp>
    </p:spTree>
    <p:extLst>
      <p:ext uri="{BB962C8B-B14F-4D97-AF65-F5344CB8AC3E}">
        <p14:creationId xmlns:p14="http://schemas.microsoft.com/office/powerpoint/2010/main" val="19653630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26</a:t>
            </a:fld>
            <a:endParaRPr lang="en-US"/>
          </a:p>
        </p:txBody>
      </p:sp>
    </p:spTree>
    <p:extLst>
      <p:ext uri="{BB962C8B-B14F-4D97-AF65-F5344CB8AC3E}">
        <p14:creationId xmlns:p14="http://schemas.microsoft.com/office/powerpoint/2010/main" val="3307759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8</a:t>
            </a:fld>
            <a:endParaRPr lang="en-US"/>
          </a:p>
        </p:txBody>
      </p:sp>
    </p:spTree>
    <p:extLst>
      <p:ext uri="{BB962C8B-B14F-4D97-AF65-F5344CB8AC3E}">
        <p14:creationId xmlns:p14="http://schemas.microsoft.com/office/powerpoint/2010/main" val="10881564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9</a:t>
            </a:fld>
            <a:endParaRPr lang="en-US"/>
          </a:p>
        </p:txBody>
      </p:sp>
    </p:spTree>
    <p:extLst>
      <p:ext uri="{BB962C8B-B14F-4D97-AF65-F5344CB8AC3E}">
        <p14:creationId xmlns:p14="http://schemas.microsoft.com/office/powerpoint/2010/main" val="38856569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10</a:t>
            </a:fld>
            <a:endParaRPr lang="en-US"/>
          </a:p>
        </p:txBody>
      </p:sp>
    </p:spTree>
    <p:extLst>
      <p:ext uri="{BB962C8B-B14F-4D97-AF65-F5344CB8AC3E}">
        <p14:creationId xmlns:p14="http://schemas.microsoft.com/office/powerpoint/2010/main" val="38522116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14</a:t>
            </a:fld>
            <a:endParaRPr lang="en-US"/>
          </a:p>
        </p:txBody>
      </p:sp>
    </p:spTree>
    <p:extLst>
      <p:ext uri="{BB962C8B-B14F-4D97-AF65-F5344CB8AC3E}">
        <p14:creationId xmlns:p14="http://schemas.microsoft.com/office/powerpoint/2010/main" val="556997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15</a:t>
            </a:fld>
            <a:endParaRPr lang="en-US"/>
          </a:p>
        </p:txBody>
      </p:sp>
    </p:spTree>
    <p:extLst>
      <p:ext uri="{BB962C8B-B14F-4D97-AF65-F5344CB8AC3E}">
        <p14:creationId xmlns:p14="http://schemas.microsoft.com/office/powerpoint/2010/main" val="23138758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16</a:t>
            </a:fld>
            <a:endParaRPr lang="en-US"/>
          </a:p>
        </p:txBody>
      </p:sp>
    </p:spTree>
    <p:extLst>
      <p:ext uri="{BB962C8B-B14F-4D97-AF65-F5344CB8AC3E}">
        <p14:creationId xmlns:p14="http://schemas.microsoft.com/office/powerpoint/2010/main" val="36890487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17</a:t>
            </a:fld>
            <a:endParaRPr lang="en-US"/>
          </a:p>
        </p:txBody>
      </p:sp>
    </p:spTree>
    <p:extLst>
      <p:ext uri="{BB962C8B-B14F-4D97-AF65-F5344CB8AC3E}">
        <p14:creationId xmlns:p14="http://schemas.microsoft.com/office/powerpoint/2010/main" val="8043807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B21AA7-8246-47D1-BED2-4EF1AB046580}" type="slidenum">
              <a:rPr lang="en-US" smtClean="0"/>
              <a:t>18</a:t>
            </a:fld>
            <a:endParaRPr lang="en-US"/>
          </a:p>
        </p:txBody>
      </p:sp>
    </p:spTree>
    <p:extLst>
      <p:ext uri="{BB962C8B-B14F-4D97-AF65-F5344CB8AC3E}">
        <p14:creationId xmlns:p14="http://schemas.microsoft.com/office/powerpoint/2010/main" val="42041033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306344F-7907-4B7E-9FE1-3975719A6521}" type="datetimeFigureOut">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C1F67E-B293-4C2A-BA55-343E5ACC572B}" type="slidenum">
              <a:rPr lang="en-US" smtClean="0"/>
              <a:t>‹#›</a:t>
            </a:fld>
            <a:endParaRPr lang="en-US"/>
          </a:p>
        </p:txBody>
      </p:sp>
    </p:spTree>
    <p:extLst>
      <p:ext uri="{BB962C8B-B14F-4D97-AF65-F5344CB8AC3E}">
        <p14:creationId xmlns:p14="http://schemas.microsoft.com/office/powerpoint/2010/main" val="789505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6344F-7907-4B7E-9FE1-3975719A6521}" type="datetimeFigureOut">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C1F67E-B293-4C2A-BA55-343E5ACC572B}" type="slidenum">
              <a:rPr lang="en-US" smtClean="0"/>
              <a:t>‹#›</a:t>
            </a:fld>
            <a:endParaRPr lang="en-US"/>
          </a:p>
        </p:txBody>
      </p:sp>
    </p:spTree>
    <p:extLst>
      <p:ext uri="{BB962C8B-B14F-4D97-AF65-F5344CB8AC3E}">
        <p14:creationId xmlns:p14="http://schemas.microsoft.com/office/powerpoint/2010/main" val="1826921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6344F-7907-4B7E-9FE1-3975719A6521}" type="datetimeFigureOut">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C1F67E-B293-4C2A-BA55-343E5ACC572B}" type="slidenum">
              <a:rPr lang="en-US" smtClean="0"/>
              <a:t>‹#›</a:t>
            </a:fld>
            <a:endParaRPr lang="en-US"/>
          </a:p>
        </p:txBody>
      </p:sp>
    </p:spTree>
    <p:extLst>
      <p:ext uri="{BB962C8B-B14F-4D97-AF65-F5344CB8AC3E}">
        <p14:creationId xmlns:p14="http://schemas.microsoft.com/office/powerpoint/2010/main" val="950890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6344F-7907-4B7E-9FE1-3975719A6521}" type="datetimeFigureOut">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C1F67E-B293-4C2A-BA55-343E5ACC572B}" type="slidenum">
              <a:rPr lang="en-US" smtClean="0"/>
              <a:t>‹#›</a:t>
            </a:fld>
            <a:endParaRPr lang="en-US"/>
          </a:p>
        </p:txBody>
      </p:sp>
    </p:spTree>
    <p:extLst>
      <p:ext uri="{BB962C8B-B14F-4D97-AF65-F5344CB8AC3E}">
        <p14:creationId xmlns:p14="http://schemas.microsoft.com/office/powerpoint/2010/main" val="4269309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6344F-7907-4B7E-9FE1-3975719A6521}" type="datetimeFigureOut">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C1F67E-B293-4C2A-BA55-343E5ACC572B}" type="slidenum">
              <a:rPr lang="en-US" smtClean="0"/>
              <a:t>‹#›</a:t>
            </a:fld>
            <a:endParaRPr lang="en-US"/>
          </a:p>
        </p:txBody>
      </p:sp>
    </p:spTree>
    <p:extLst>
      <p:ext uri="{BB962C8B-B14F-4D97-AF65-F5344CB8AC3E}">
        <p14:creationId xmlns:p14="http://schemas.microsoft.com/office/powerpoint/2010/main" val="3840567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306344F-7907-4B7E-9FE1-3975719A6521}" type="datetimeFigureOut">
              <a:rPr lang="en-US" smtClean="0"/>
              <a:t>8/23/2020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C1F67E-B293-4C2A-BA55-343E5ACC572B}" type="slidenum">
              <a:rPr lang="en-US" smtClean="0"/>
              <a:t>‹#›</a:t>
            </a:fld>
            <a:endParaRPr lang="en-US"/>
          </a:p>
        </p:txBody>
      </p:sp>
    </p:spTree>
    <p:extLst>
      <p:ext uri="{BB962C8B-B14F-4D97-AF65-F5344CB8AC3E}">
        <p14:creationId xmlns:p14="http://schemas.microsoft.com/office/powerpoint/2010/main" val="7847777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306344F-7907-4B7E-9FE1-3975719A6521}" type="datetimeFigureOut">
              <a:rPr lang="en-US" smtClean="0"/>
              <a:t>8/23/2020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C1F67E-B293-4C2A-BA55-343E5ACC572B}" type="slidenum">
              <a:rPr lang="en-US" smtClean="0"/>
              <a:t>‹#›</a:t>
            </a:fld>
            <a:endParaRPr lang="en-US"/>
          </a:p>
        </p:txBody>
      </p:sp>
    </p:spTree>
    <p:extLst>
      <p:ext uri="{BB962C8B-B14F-4D97-AF65-F5344CB8AC3E}">
        <p14:creationId xmlns:p14="http://schemas.microsoft.com/office/powerpoint/2010/main" val="3516996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306344F-7907-4B7E-9FE1-3975719A6521}" type="datetimeFigureOut">
              <a:rPr lang="en-US" smtClean="0"/>
              <a:t>8/23/2020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C1F67E-B293-4C2A-BA55-343E5ACC572B}" type="slidenum">
              <a:rPr lang="en-US" smtClean="0"/>
              <a:t>‹#›</a:t>
            </a:fld>
            <a:endParaRPr lang="en-US"/>
          </a:p>
        </p:txBody>
      </p:sp>
    </p:spTree>
    <p:extLst>
      <p:ext uri="{BB962C8B-B14F-4D97-AF65-F5344CB8AC3E}">
        <p14:creationId xmlns:p14="http://schemas.microsoft.com/office/powerpoint/2010/main" val="1143023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6344F-7907-4B7E-9FE1-3975719A6521}" type="datetimeFigureOut">
              <a:rPr lang="en-US" smtClean="0"/>
              <a:t>8/23/2020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C1F67E-B293-4C2A-BA55-343E5ACC572B}" type="slidenum">
              <a:rPr lang="en-US" smtClean="0"/>
              <a:t>‹#›</a:t>
            </a:fld>
            <a:endParaRPr lang="en-US"/>
          </a:p>
        </p:txBody>
      </p:sp>
    </p:spTree>
    <p:extLst>
      <p:ext uri="{BB962C8B-B14F-4D97-AF65-F5344CB8AC3E}">
        <p14:creationId xmlns:p14="http://schemas.microsoft.com/office/powerpoint/2010/main" val="3555285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306344F-7907-4B7E-9FE1-3975719A6521}" type="datetimeFigureOut">
              <a:rPr lang="en-US" smtClean="0"/>
              <a:t>8/23/2020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C1F67E-B293-4C2A-BA55-343E5ACC572B}" type="slidenum">
              <a:rPr lang="en-US" smtClean="0"/>
              <a:t>‹#›</a:t>
            </a:fld>
            <a:endParaRPr lang="en-US"/>
          </a:p>
        </p:txBody>
      </p:sp>
    </p:spTree>
    <p:extLst>
      <p:ext uri="{BB962C8B-B14F-4D97-AF65-F5344CB8AC3E}">
        <p14:creationId xmlns:p14="http://schemas.microsoft.com/office/powerpoint/2010/main" val="15414648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306344F-7907-4B7E-9FE1-3975719A6521}" type="datetimeFigureOut">
              <a:rPr lang="en-US" smtClean="0"/>
              <a:t>8/23/2020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C1F67E-B293-4C2A-BA55-343E5ACC572B}" type="slidenum">
              <a:rPr lang="en-US" smtClean="0"/>
              <a:t>‹#›</a:t>
            </a:fld>
            <a:endParaRPr lang="en-US"/>
          </a:p>
        </p:txBody>
      </p:sp>
    </p:spTree>
    <p:extLst>
      <p:ext uri="{BB962C8B-B14F-4D97-AF65-F5344CB8AC3E}">
        <p14:creationId xmlns:p14="http://schemas.microsoft.com/office/powerpoint/2010/main" val="1454054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6344F-7907-4B7E-9FE1-3975719A6521}" type="datetimeFigureOut">
              <a:rPr lang="en-US" smtClean="0"/>
              <a:t>8/23/2020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C1F67E-B293-4C2A-BA55-343E5ACC572B}" type="slidenum">
              <a:rPr lang="en-US" smtClean="0"/>
              <a:t>‹#›</a:t>
            </a:fld>
            <a:endParaRPr lang="en-US"/>
          </a:p>
        </p:txBody>
      </p:sp>
    </p:spTree>
    <p:extLst>
      <p:ext uri="{BB962C8B-B14F-4D97-AF65-F5344CB8AC3E}">
        <p14:creationId xmlns:p14="http://schemas.microsoft.com/office/powerpoint/2010/main" val="7107796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hemeOverride" Target="../theme/themeOverride1.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r-project.org/help.html" TargetMode="External"/><Relationship Id="rId2" Type="http://schemas.openxmlformats.org/officeDocument/2006/relationships/image" Target="../media/image24.png"/><Relationship Id="rId1" Type="http://schemas.openxmlformats.org/officeDocument/2006/relationships/slideLayout" Target="../slideLayouts/slideLayout7.xml"/><Relationship Id="rId6" Type="http://schemas.openxmlformats.org/officeDocument/2006/relationships/hyperlink" Target="https://cran.r-project.org/doc/manuals/r-release/R-intro.pdf" TargetMode="External"/><Relationship Id="rId5" Type="http://schemas.openxmlformats.org/officeDocument/2006/relationships/hyperlink" Target="mailto:zhengtao.xiao@duke.edu" TargetMode="Externa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r-project.org/" TargetMode="Externa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60E82A-97CD-471E-9ECC-ECAC6623EC31}"/>
              </a:ext>
            </a:extLst>
          </p:cNvPr>
          <p:cNvSpPr txBox="1"/>
          <p:nvPr/>
        </p:nvSpPr>
        <p:spPr>
          <a:xfrm>
            <a:off x="1448623" y="2243039"/>
            <a:ext cx="8530734" cy="523220"/>
          </a:xfrm>
          <a:prstGeom prst="rect">
            <a:avLst/>
          </a:prstGeom>
          <a:noFill/>
        </p:spPr>
        <p:txBody>
          <a:bodyPr wrap="square" rtlCol="0">
            <a:spAutoFit/>
          </a:bodyPr>
          <a:lstStyle/>
          <a:p>
            <a:r>
              <a:rPr lang="en-US" sz="2800" b="1" dirty="0"/>
              <a:t>Data analysis and visualization using R</a:t>
            </a:r>
          </a:p>
        </p:txBody>
      </p:sp>
      <p:sp>
        <p:nvSpPr>
          <p:cNvPr id="3" name="TextBox 2">
            <a:extLst>
              <a:ext uri="{FF2B5EF4-FFF2-40B4-BE49-F238E27FC236}">
                <a16:creationId xmlns:a16="http://schemas.microsoft.com/office/drawing/2014/main" id="{0B2BAF1C-6F73-4DC1-B41C-B212FAC382B3}"/>
              </a:ext>
            </a:extLst>
          </p:cNvPr>
          <p:cNvSpPr txBox="1"/>
          <p:nvPr/>
        </p:nvSpPr>
        <p:spPr>
          <a:xfrm>
            <a:off x="2748224" y="3922823"/>
            <a:ext cx="3331029" cy="1323439"/>
          </a:xfrm>
          <a:prstGeom prst="rect">
            <a:avLst/>
          </a:prstGeom>
          <a:noFill/>
        </p:spPr>
        <p:txBody>
          <a:bodyPr wrap="square" rtlCol="0">
            <a:spAutoFit/>
          </a:bodyPr>
          <a:lstStyle/>
          <a:p>
            <a:pPr algn="ctr"/>
            <a:r>
              <a:rPr lang="en-US" sz="2000" dirty="0"/>
              <a:t>Zhengtao Xiao</a:t>
            </a:r>
          </a:p>
          <a:p>
            <a:pPr algn="ctr"/>
            <a:r>
              <a:rPr lang="en-US" sz="2000" dirty="0"/>
              <a:t>8.28.2020</a:t>
            </a:r>
          </a:p>
          <a:p>
            <a:pPr algn="ctr"/>
            <a:endParaRPr lang="en-US" sz="2000" dirty="0"/>
          </a:p>
          <a:p>
            <a:pPr algn="ctr"/>
            <a:r>
              <a:rPr lang="en-US" sz="2000" u="sng" dirty="0"/>
              <a:t>zhengtao.xiao@duke.edu</a:t>
            </a:r>
          </a:p>
        </p:txBody>
      </p:sp>
      <p:pic>
        <p:nvPicPr>
          <p:cNvPr id="6" name="Picture 2" descr="R">
            <a:extLst>
              <a:ext uri="{FF2B5EF4-FFF2-40B4-BE49-F238E27FC236}">
                <a16:creationId xmlns:a16="http://schemas.microsoft.com/office/drawing/2014/main" id="{5260A5CC-C917-4620-9410-DC54F75276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78115" y="659791"/>
            <a:ext cx="1629507" cy="12628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64154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8430E5-15A3-4ACA-8E30-C94FE83AFB2A}"/>
              </a:ext>
            </a:extLst>
          </p:cNvPr>
          <p:cNvSpPr txBox="1"/>
          <p:nvPr/>
        </p:nvSpPr>
        <p:spPr>
          <a:xfrm>
            <a:off x="-1558411" y="226026"/>
            <a:ext cx="10334138" cy="461665"/>
          </a:xfrm>
          <a:prstGeom prst="rect">
            <a:avLst/>
          </a:prstGeom>
          <a:noFill/>
        </p:spPr>
        <p:txBody>
          <a:bodyPr wrap="square" rtlCol="0">
            <a:spAutoFit/>
          </a:bodyPr>
          <a:lstStyle/>
          <a:p>
            <a:pPr lvl="4"/>
            <a:r>
              <a:rPr lang="en-US" sz="2400" b="1" dirty="0"/>
              <a:t>R function</a:t>
            </a:r>
          </a:p>
        </p:txBody>
      </p:sp>
      <p:sp>
        <p:nvSpPr>
          <p:cNvPr id="4" name="TextBox 3">
            <a:extLst>
              <a:ext uri="{FF2B5EF4-FFF2-40B4-BE49-F238E27FC236}">
                <a16:creationId xmlns:a16="http://schemas.microsoft.com/office/drawing/2014/main" id="{B49D856E-E4CA-4C9C-8BDD-E73CDA9D8AD4}"/>
              </a:ext>
            </a:extLst>
          </p:cNvPr>
          <p:cNvSpPr txBox="1"/>
          <p:nvPr/>
        </p:nvSpPr>
        <p:spPr>
          <a:xfrm>
            <a:off x="-1461430" y="3034540"/>
            <a:ext cx="10334138" cy="400110"/>
          </a:xfrm>
          <a:prstGeom prst="rect">
            <a:avLst/>
          </a:prstGeom>
          <a:noFill/>
        </p:spPr>
        <p:txBody>
          <a:bodyPr wrap="square" rtlCol="0">
            <a:spAutoFit/>
          </a:bodyPr>
          <a:lstStyle/>
          <a:p>
            <a:pPr lvl="4"/>
            <a:r>
              <a:rPr lang="en-US" sz="2000" b="1" dirty="0" err="1"/>
              <a:t>do_this</a:t>
            </a:r>
            <a:r>
              <a:rPr lang="en-US" sz="2000" b="1" dirty="0"/>
              <a:t>(input, parameters)</a:t>
            </a:r>
          </a:p>
        </p:txBody>
      </p:sp>
      <p:sp>
        <p:nvSpPr>
          <p:cNvPr id="6" name="Rectangle 5">
            <a:extLst>
              <a:ext uri="{FF2B5EF4-FFF2-40B4-BE49-F238E27FC236}">
                <a16:creationId xmlns:a16="http://schemas.microsoft.com/office/drawing/2014/main" id="{41DB8985-5EC2-4B19-ADF4-7CEC17B5479D}"/>
              </a:ext>
            </a:extLst>
          </p:cNvPr>
          <p:cNvSpPr/>
          <p:nvPr/>
        </p:nvSpPr>
        <p:spPr>
          <a:xfrm>
            <a:off x="3934148" y="1605366"/>
            <a:ext cx="1701800" cy="1363351"/>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Function</a:t>
            </a:r>
          </a:p>
        </p:txBody>
      </p:sp>
      <p:sp>
        <p:nvSpPr>
          <p:cNvPr id="7" name="TextBox 6">
            <a:extLst>
              <a:ext uri="{FF2B5EF4-FFF2-40B4-BE49-F238E27FC236}">
                <a16:creationId xmlns:a16="http://schemas.microsoft.com/office/drawing/2014/main" id="{4E22A589-76F9-4C3A-91D8-F167CDDEF69E}"/>
              </a:ext>
            </a:extLst>
          </p:cNvPr>
          <p:cNvSpPr txBox="1"/>
          <p:nvPr/>
        </p:nvSpPr>
        <p:spPr>
          <a:xfrm>
            <a:off x="2088578" y="2204555"/>
            <a:ext cx="956661" cy="400110"/>
          </a:xfrm>
          <a:prstGeom prst="rect">
            <a:avLst/>
          </a:prstGeom>
          <a:noFill/>
          <a:ln>
            <a:solidFill>
              <a:schemeClr val="tx1"/>
            </a:solidFill>
          </a:ln>
        </p:spPr>
        <p:txBody>
          <a:bodyPr wrap="square" rtlCol="0">
            <a:spAutoFit/>
          </a:bodyPr>
          <a:lstStyle/>
          <a:p>
            <a:r>
              <a:rPr lang="en-US" sz="2000" b="1" dirty="0"/>
              <a:t>Input </a:t>
            </a:r>
          </a:p>
        </p:txBody>
      </p:sp>
      <p:sp>
        <p:nvSpPr>
          <p:cNvPr id="8" name="TextBox 7">
            <a:extLst>
              <a:ext uri="{FF2B5EF4-FFF2-40B4-BE49-F238E27FC236}">
                <a16:creationId xmlns:a16="http://schemas.microsoft.com/office/drawing/2014/main" id="{CA900E89-D113-492B-BF2E-40A313BE79CC}"/>
              </a:ext>
            </a:extLst>
          </p:cNvPr>
          <p:cNvSpPr txBox="1"/>
          <p:nvPr/>
        </p:nvSpPr>
        <p:spPr>
          <a:xfrm>
            <a:off x="6524857" y="2172867"/>
            <a:ext cx="956661" cy="400110"/>
          </a:xfrm>
          <a:prstGeom prst="rect">
            <a:avLst/>
          </a:prstGeom>
          <a:noFill/>
          <a:ln>
            <a:solidFill>
              <a:schemeClr val="tx1"/>
            </a:solidFill>
          </a:ln>
        </p:spPr>
        <p:txBody>
          <a:bodyPr wrap="square" rtlCol="0">
            <a:spAutoFit/>
          </a:bodyPr>
          <a:lstStyle/>
          <a:p>
            <a:r>
              <a:rPr lang="en-US" sz="2000" b="1" dirty="0"/>
              <a:t>Output </a:t>
            </a:r>
          </a:p>
        </p:txBody>
      </p:sp>
      <p:cxnSp>
        <p:nvCxnSpPr>
          <p:cNvPr id="9" name="Straight Arrow Connector 8">
            <a:extLst>
              <a:ext uri="{FF2B5EF4-FFF2-40B4-BE49-F238E27FC236}">
                <a16:creationId xmlns:a16="http://schemas.microsoft.com/office/drawing/2014/main" id="{9CEDFF30-2827-4BDF-A6AD-8D0B241F9EA0}"/>
              </a:ext>
            </a:extLst>
          </p:cNvPr>
          <p:cNvCxnSpPr>
            <a:cxnSpLocks/>
          </p:cNvCxnSpPr>
          <p:nvPr/>
        </p:nvCxnSpPr>
        <p:spPr>
          <a:xfrm>
            <a:off x="3172239" y="2403528"/>
            <a:ext cx="533400" cy="10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BECD999E-7BB2-4804-B1FB-5BD8F6B3C686}"/>
              </a:ext>
            </a:extLst>
          </p:cNvPr>
          <p:cNvCxnSpPr>
            <a:cxnSpLocks/>
          </p:cNvCxnSpPr>
          <p:nvPr/>
        </p:nvCxnSpPr>
        <p:spPr>
          <a:xfrm>
            <a:off x="5864457" y="2402446"/>
            <a:ext cx="533400" cy="10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5A9D4EF0-E26F-433C-8014-17EE5F736FE1}"/>
              </a:ext>
            </a:extLst>
          </p:cNvPr>
          <p:cNvSpPr/>
          <p:nvPr/>
        </p:nvSpPr>
        <p:spPr>
          <a:xfrm>
            <a:off x="441422" y="1228742"/>
            <a:ext cx="2032181" cy="423449"/>
          </a:xfrm>
          <a:prstGeom prst="rect">
            <a:avLst/>
          </a:prstGeom>
        </p:spPr>
        <p:txBody>
          <a:bodyPr wrap="square">
            <a:spAutoFit/>
          </a:bodyPr>
          <a:lstStyle/>
          <a:p>
            <a:pPr>
              <a:lnSpc>
                <a:spcPct val="150000"/>
              </a:lnSpc>
            </a:pPr>
            <a:r>
              <a:rPr lang="en-US" sz="1600" dirty="0"/>
              <a:t>Function is like a box</a:t>
            </a:r>
          </a:p>
        </p:txBody>
      </p:sp>
      <p:sp>
        <p:nvSpPr>
          <p:cNvPr id="16" name="Rectangle 15">
            <a:extLst>
              <a:ext uri="{FF2B5EF4-FFF2-40B4-BE49-F238E27FC236}">
                <a16:creationId xmlns:a16="http://schemas.microsoft.com/office/drawing/2014/main" id="{CE44072E-2EF1-40AC-8692-7C97513C346B}"/>
              </a:ext>
            </a:extLst>
          </p:cNvPr>
          <p:cNvSpPr/>
          <p:nvPr/>
        </p:nvSpPr>
        <p:spPr>
          <a:xfrm>
            <a:off x="2088578" y="3398592"/>
            <a:ext cx="6112677" cy="3373359"/>
          </a:xfrm>
          <a:prstGeom prst="rect">
            <a:avLst/>
          </a:prstGeom>
        </p:spPr>
        <p:txBody>
          <a:bodyPr wrap="square">
            <a:spAutoFit/>
          </a:bodyPr>
          <a:lstStyle/>
          <a:p>
            <a:pPr>
              <a:lnSpc>
                <a:spcPct val="150000"/>
              </a:lnSpc>
            </a:pPr>
            <a:r>
              <a:rPr lang="en-US" dirty="0"/>
              <a:t>c, list, matrix, </a:t>
            </a:r>
            <a:r>
              <a:rPr lang="en-US" dirty="0" err="1"/>
              <a:t>data.frame</a:t>
            </a:r>
            <a:r>
              <a:rPr lang="en-US" dirty="0"/>
              <a:t>, mean(a)</a:t>
            </a:r>
          </a:p>
          <a:p>
            <a:pPr>
              <a:lnSpc>
                <a:spcPct val="150000"/>
              </a:lnSpc>
            </a:pPr>
            <a:r>
              <a:rPr lang="en-US" dirty="0"/>
              <a:t>How to get more information about a built-in function: ?,  help</a:t>
            </a:r>
          </a:p>
          <a:p>
            <a:pPr>
              <a:lnSpc>
                <a:spcPct val="150000"/>
              </a:lnSpc>
            </a:pPr>
            <a:r>
              <a:rPr lang="en-US" dirty="0"/>
              <a:t>How to define my own function: </a:t>
            </a:r>
          </a:p>
          <a:p>
            <a:pPr>
              <a:lnSpc>
                <a:spcPct val="150000"/>
              </a:lnSpc>
            </a:pPr>
            <a:r>
              <a:rPr lang="en-US" dirty="0" err="1"/>
              <a:t>cal_square</a:t>
            </a:r>
            <a:r>
              <a:rPr lang="en-US" dirty="0"/>
              <a:t>  &lt;- function(x) {</a:t>
            </a:r>
          </a:p>
          <a:p>
            <a:pPr>
              <a:lnSpc>
                <a:spcPct val="150000"/>
              </a:lnSpc>
            </a:pPr>
            <a:r>
              <a:rPr lang="en-US" dirty="0"/>
              <a:t>              y &lt;- x * x </a:t>
            </a:r>
          </a:p>
          <a:p>
            <a:pPr>
              <a:lnSpc>
                <a:spcPct val="150000"/>
              </a:lnSpc>
            </a:pPr>
            <a:r>
              <a:rPr lang="en-US" dirty="0"/>
              <a:t>	     return (y)  ## can be omitted.</a:t>
            </a:r>
          </a:p>
          <a:p>
            <a:pPr>
              <a:lnSpc>
                <a:spcPct val="150000"/>
              </a:lnSpc>
            </a:pPr>
            <a:r>
              <a:rPr lang="en-US" dirty="0"/>
              <a:t>}</a:t>
            </a:r>
          </a:p>
          <a:p>
            <a:pPr>
              <a:lnSpc>
                <a:spcPct val="150000"/>
              </a:lnSpc>
            </a:pPr>
            <a:r>
              <a:rPr lang="en-US" dirty="0" err="1"/>
              <a:t>cal_square</a:t>
            </a:r>
            <a:r>
              <a:rPr lang="en-US" dirty="0"/>
              <a:t>(2)</a:t>
            </a:r>
          </a:p>
        </p:txBody>
      </p:sp>
    </p:spTree>
    <p:extLst>
      <p:ext uri="{BB962C8B-B14F-4D97-AF65-F5344CB8AC3E}">
        <p14:creationId xmlns:p14="http://schemas.microsoft.com/office/powerpoint/2010/main" val="2254297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ED0B4A-ECF3-4C99-8AE5-9F2EC5CBD196}"/>
              </a:ext>
            </a:extLst>
          </p:cNvPr>
          <p:cNvPicPr>
            <a:picLocks noChangeAspect="1"/>
          </p:cNvPicPr>
          <p:nvPr/>
        </p:nvPicPr>
        <p:blipFill>
          <a:blip r:embed="rId2"/>
          <a:stretch>
            <a:fillRect/>
          </a:stretch>
        </p:blipFill>
        <p:spPr>
          <a:xfrm>
            <a:off x="1725062" y="1969911"/>
            <a:ext cx="5829633" cy="4365747"/>
          </a:xfrm>
          <a:prstGeom prst="rect">
            <a:avLst/>
          </a:prstGeom>
        </p:spPr>
      </p:pic>
      <p:sp>
        <p:nvSpPr>
          <p:cNvPr id="5" name="TextBox 4">
            <a:extLst>
              <a:ext uri="{FF2B5EF4-FFF2-40B4-BE49-F238E27FC236}">
                <a16:creationId xmlns:a16="http://schemas.microsoft.com/office/drawing/2014/main" id="{3BE2D492-A980-418A-BB25-0272980D5D35}"/>
              </a:ext>
            </a:extLst>
          </p:cNvPr>
          <p:cNvSpPr txBox="1"/>
          <p:nvPr/>
        </p:nvSpPr>
        <p:spPr>
          <a:xfrm>
            <a:off x="756356" y="994581"/>
            <a:ext cx="9115647" cy="584775"/>
          </a:xfrm>
          <a:prstGeom prst="rect">
            <a:avLst/>
          </a:prstGeom>
          <a:noFill/>
        </p:spPr>
        <p:txBody>
          <a:bodyPr wrap="square" rtlCol="0">
            <a:spAutoFit/>
          </a:bodyPr>
          <a:lstStyle/>
          <a:p>
            <a:pPr lvl="4"/>
            <a:r>
              <a:rPr lang="en-US" sz="3200" b="1" dirty="0"/>
              <a:t>Now let's play with R</a:t>
            </a:r>
          </a:p>
        </p:txBody>
      </p:sp>
    </p:spTree>
    <p:extLst>
      <p:ext uri="{BB962C8B-B14F-4D97-AF65-F5344CB8AC3E}">
        <p14:creationId xmlns:p14="http://schemas.microsoft.com/office/powerpoint/2010/main" val="21108104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C5E48C91-53E4-4361-ABF8-95BE316566D2}"/>
              </a:ext>
            </a:extLst>
          </p:cNvPr>
          <p:cNvSpPr txBox="1"/>
          <p:nvPr/>
        </p:nvSpPr>
        <p:spPr>
          <a:xfrm>
            <a:off x="233220" y="277991"/>
            <a:ext cx="4582510" cy="369332"/>
          </a:xfrm>
          <a:prstGeom prst="rect">
            <a:avLst/>
          </a:prstGeom>
          <a:noFill/>
        </p:spPr>
        <p:txBody>
          <a:bodyPr wrap="square" rtlCol="0">
            <a:spAutoFit/>
          </a:bodyPr>
          <a:lstStyle/>
          <a:p>
            <a:r>
              <a:rPr lang="en-US" b="1" dirty="0"/>
              <a:t>Practice dataset:</a:t>
            </a:r>
          </a:p>
        </p:txBody>
      </p:sp>
      <p:pic>
        <p:nvPicPr>
          <p:cNvPr id="7" name="Picture 6">
            <a:extLst>
              <a:ext uri="{FF2B5EF4-FFF2-40B4-BE49-F238E27FC236}">
                <a16:creationId xmlns:a16="http://schemas.microsoft.com/office/drawing/2014/main" id="{9D958986-AC4B-45B3-A808-2B0E486398D4}"/>
              </a:ext>
            </a:extLst>
          </p:cNvPr>
          <p:cNvPicPr>
            <a:picLocks noChangeAspect="1"/>
          </p:cNvPicPr>
          <p:nvPr/>
        </p:nvPicPr>
        <p:blipFill>
          <a:blip r:embed="rId2"/>
          <a:stretch>
            <a:fillRect/>
          </a:stretch>
        </p:blipFill>
        <p:spPr>
          <a:xfrm>
            <a:off x="893768" y="647323"/>
            <a:ext cx="7356463" cy="6077461"/>
          </a:xfrm>
          <a:prstGeom prst="rect">
            <a:avLst/>
          </a:prstGeom>
        </p:spPr>
      </p:pic>
    </p:spTree>
    <p:extLst>
      <p:ext uri="{BB962C8B-B14F-4D97-AF65-F5344CB8AC3E}">
        <p14:creationId xmlns:p14="http://schemas.microsoft.com/office/powerpoint/2010/main" val="3165328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3A1F98-CD5E-484E-A0DD-64985272BA9A}"/>
              </a:ext>
            </a:extLst>
          </p:cNvPr>
          <p:cNvSpPr txBox="1"/>
          <p:nvPr/>
        </p:nvSpPr>
        <p:spPr>
          <a:xfrm>
            <a:off x="469530" y="2924718"/>
            <a:ext cx="5755522" cy="1891287"/>
          </a:xfrm>
          <a:prstGeom prst="rect">
            <a:avLst/>
          </a:prstGeom>
          <a:noFill/>
        </p:spPr>
        <p:txBody>
          <a:bodyPr wrap="square" rtlCol="0">
            <a:spAutoFit/>
          </a:bodyPr>
          <a:lstStyle/>
          <a:p>
            <a:pPr marL="342900" indent="-342900">
              <a:lnSpc>
                <a:spcPct val="150000"/>
              </a:lnSpc>
              <a:buAutoNum type="arabicPeriod"/>
            </a:pPr>
            <a:r>
              <a:rPr lang="en-US" sz="2000" dirty="0"/>
              <a:t>Read the dataset into R</a:t>
            </a:r>
          </a:p>
          <a:p>
            <a:pPr marL="342900" indent="-342900">
              <a:lnSpc>
                <a:spcPct val="150000"/>
              </a:lnSpc>
              <a:buAutoNum type="arabicPeriod"/>
            </a:pPr>
            <a:r>
              <a:rPr lang="en-US" sz="2000" dirty="0"/>
              <a:t>Log2 transformation</a:t>
            </a:r>
          </a:p>
          <a:p>
            <a:pPr marL="342900" indent="-342900">
              <a:lnSpc>
                <a:spcPct val="150000"/>
              </a:lnSpc>
              <a:buAutoNum type="arabicPeriod"/>
            </a:pPr>
            <a:r>
              <a:rPr lang="en-US" sz="2000" dirty="0"/>
              <a:t>Analyze the data (t-test)</a:t>
            </a:r>
          </a:p>
          <a:p>
            <a:pPr marL="342900" indent="-342900">
              <a:lnSpc>
                <a:spcPct val="150000"/>
              </a:lnSpc>
              <a:buAutoNum type="arabicPeriod"/>
            </a:pPr>
            <a:r>
              <a:rPr lang="en-US" sz="2000" dirty="0"/>
              <a:t>Graphing and export</a:t>
            </a:r>
          </a:p>
        </p:txBody>
      </p:sp>
      <p:sp>
        <p:nvSpPr>
          <p:cNvPr id="3" name="TextBox 2">
            <a:extLst>
              <a:ext uri="{FF2B5EF4-FFF2-40B4-BE49-F238E27FC236}">
                <a16:creationId xmlns:a16="http://schemas.microsoft.com/office/drawing/2014/main" id="{8E8430E5-15A3-4ACA-8E30-C94FE83AFB2A}"/>
              </a:ext>
            </a:extLst>
          </p:cNvPr>
          <p:cNvSpPr txBox="1"/>
          <p:nvPr/>
        </p:nvSpPr>
        <p:spPr>
          <a:xfrm>
            <a:off x="-1660011" y="437132"/>
            <a:ext cx="10334138" cy="461665"/>
          </a:xfrm>
          <a:prstGeom prst="rect">
            <a:avLst/>
          </a:prstGeom>
          <a:noFill/>
        </p:spPr>
        <p:txBody>
          <a:bodyPr wrap="square" rtlCol="0">
            <a:spAutoFit/>
          </a:bodyPr>
          <a:lstStyle/>
          <a:p>
            <a:pPr lvl="4"/>
            <a:r>
              <a:rPr lang="en-US" sz="2400" b="1" dirty="0"/>
              <a:t>Using R to perform analysis and visualize data</a:t>
            </a:r>
          </a:p>
        </p:txBody>
      </p:sp>
      <p:sp>
        <p:nvSpPr>
          <p:cNvPr id="14" name="Rectangle 13">
            <a:extLst>
              <a:ext uri="{FF2B5EF4-FFF2-40B4-BE49-F238E27FC236}">
                <a16:creationId xmlns:a16="http://schemas.microsoft.com/office/drawing/2014/main" id="{933496A5-F02B-474B-AB18-BB262DCF49BD}"/>
              </a:ext>
            </a:extLst>
          </p:cNvPr>
          <p:cNvSpPr/>
          <p:nvPr/>
        </p:nvSpPr>
        <p:spPr>
          <a:xfrm>
            <a:off x="6026702" y="1899453"/>
            <a:ext cx="1719567" cy="61753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Read data</a:t>
            </a:r>
          </a:p>
        </p:txBody>
      </p:sp>
      <p:sp>
        <p:nvSpPr>
          <p:cNvPr id="15" name="Rectangle 14">
            <a:extLst>
              <a:ext uri="{FF2B5EF4-FFF2-40B4-BE49-F238E27FC236}">
                <a16:creationId xmlns:a16="http://schemas.microsoft.com/office/drawing/2014/main" id="{E0173104-693E-4471-ADCA-83168705BAA8}"/>
              </a:ext>
            </a:extLst>
          </p:cNvPr>
          <p:cNvSpPr/>
          <p:nvPr/>
        </p:nvSpPr>
        <p:spPr>
          <a:xfrm>
            <a:off x="6026702" y="2862844"/>
            <a:ext cx="1719567" cy="61753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Tidy</a:t>
            </a:r>
          </a:p>
        </p:txBody>
      </p:sp>
      <p:sp>
        <p:nvSpPr>
          <p:cNvPr id="16" name="Rectangle 15">
            <a:extLst>
              <a:ext uri="{FF2B5EF4-FFF2-40B4-BE49-F238E27FC236}">
                <a16:creationId xmlns:a16="http://schemas.microsoft.com/office/drawing/2014/main" id="{73FDBEEB-F176-40AA-A93B-206504C28977}"/>
              </a:ext>
            </a:extLst>
          </p:cNvPr>
          <p:cNvSpPr/>
          <p:nvPr/>
        </p:nvSpPr>
        <p:spPr>
          <a:xfrm>
            <a:off x="6026702" y="3826235"/>
            <a:ext cx="1719567" cy="61753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Transform</a:t>
            </a:r>
          </a:p>
        </p:txBody>
      </p:sp>
      <p:sp>
        <p:nvSpPr>
          <p:cNvPr id="17" name="Rectangle 16">
            <a:extLst>
              <a:ext uri="{FF2B5EF4-FFF2-40B4-BE49-F238E27FC236}">
                <a16:creationId xmlns:a16="http://schemas.microsoft.com/office/drawing/2014/main" id="{DE985916-EAC9-4602-A3D1-6C459120F3DA}"/>
              </a:ext>
            </a:extLst>
          </p:cNvPr>
          <p:cNvSpPr/>
          <p:nvPr/>
        </p:nvSpPr>
        <p:spPr>
          <a:xfrm>
            <a:off x="6026702" y="4789626"/>
            <a:ext cx="1719567" cy="61753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Analysis</a:t>
            </a:r>
          </a:p>
        </p:txBody>
      </p:sp>
      <p:sp>
        <p:nvSpPr>
          <p:cNvPr id="18" name="Rectangle 17">
            <a:extLst>
              <a:ext uri="{FF2B5EF4-FFF2-40B4-BE49-F238E27FC236}">
                <a16:creationId xmlns:a16="http://schemas.microsoft.com/office/drawing/2014/main" id="{E92CB63F-7509-4706-9229-38B13E1D3522}"/>
              </a:ext>
            </a:extLst>
          </p:cNvPr>
          <p:cNvSpPr/>
          <p:nvPr/>
        </p:nvSpPr>
        <p:spPr>
          <a:xfrm>
            <a:off x="6026702" y="5753015"/>
            <a:ext cx="1719567" cy="61753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Visualization</a:t>
            </a:r>
          </a:p>
        </p:txBody>
      </p:sp>
      <p:cxnSp>
        <p:nvCxnSpPr>
          <p:cNvPr id="20" name="Straight Arrow Connector 19">
            <a:extLst>
              <a:ext uri="{FF2B5EF4-FFF2-40B4-BE49-F238E27FC236}">
                <a16:creationId xmlns:a16="http://schemas.microsoft.com/office/drawing/2014/main" id="{53EB34F9-AD41-4A87-8051-1763A0425A19}"/>
              </a:ext>
            </a:extLst>
          </p:cNvPr>
          <p:cNvCxnSpPr>
            <a:cxnSpLocks/>
          </p:cNvCxnSpPr>
          <p:nvPr/>
        </p:nvCxnSpPr>
        <p:spPr>
          <a:xfrm>
            <a:off x="6886485" y="2561873"/>
            <a:ext cx="1" cy="25608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6FB76387-8214-4D61-90DC-5947DDB6ED53}"/>
              </a:ext>
            </a:extLst>
          </p:cNvPr>
          <p:cNvCxnSpPr>
            <a:cxnSpLocks/>
          </p:cNvCxnSpPr>
          <p:nvPr/>
        </p:nvCxnSpPr>
        <p:spPr>
          <a:xfrm>
            <a:off x="6886485" y="3525264"/>
            <a:ext cx="1" cy="25608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01DF5FB-E478-45E4-8816-CC75CE8B9A82}"/>
              </a:ext>
            </a:extLst>
          </p:cNvPr>
          <p:cNvCxnSpPr>
            <a:cxnSpLocks/>
          </p:cNvCxnSpPr>
          <p:nvPr/>
        </p:nvCxnSpPr>
        <p:spPr>
          <a:xfrm>
            <a:off x="6886485" y="4492645"/>
            <a:ext cx="1" cy="25608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69B0DEF-C8A9-4961-9A9F-7416D6F79B6E}"/>
              </a:ext>
            </a:extLst>
          </p:cNvPr>
          <p:cNvCxnSpPr>
            <a:cxnSpLocks/>
          </p:cNvCxnSpPr>
          <p:nvPr/>
        </p:nvCxnSpPr>
        <p:spPr>
          <a:xfrm>
            <a:off x="6528266" y="5448058"/>
            <a:ext cx="1" cy="25608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515908E9-C82E-4B4B-B34A-DBC0558E0A1F}"/>
              </a:ext>
            </a:extLst>
          </p:cNvPr>
          <p:cNvCxnSpPr>
            <a:cxnSpLocks/>
          </p:cNvCxnSpPr>
          <p:nvPr/>
        </p:nvCxnSpPr>
        <p:spPr>
          <a:xfrm flipV="1">
            <a:off x="7423813" y="5448058"/>
            <a:ext cx="1" cy="25608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5035EF-C88E-4161-B833-17E035F7CDF9}"/>
              </a:ext>
            </a:extLst>
          </p:cNvPr>
          <p:cNvSpPr txBox="1"/>
          <p:nvPr/>
        </p:nvSpPr>
        <p:spPr>
          <a:xfrm>
            <a:off x="5568592" y="1489225"/>
            <a:ext cx="2635786" cy="369332"/>
          </a:xfrm>
          <a:prstGeom prst="rect">
            <a:avLst/>
          </a:prstGeom>
          <a:noFill/>
        </p:spPr>
        <p:txBody>
          <a:bodyPr wrap="none" rtlCol="0">
            <a:spAutoFit/>
          </a:bodyPr>
          <a:lstStyle/>
          <a:p>
            <a:r>
              <a:rPr lang="en-US" dirty="0"/>
              <a:t>General data analysis flow</a:t>
            </a:r>
          </a:p>
        </p:txBody>
      </p:sp>
    </p:spTree>
    <p:extLst>
      <p:ext uri="{BB962C8B-B14F-4D97-AF65-F5344CB8AC3E}">
        <p14:creationId xmlns:p14="http://schemas.microsoft.com/office/powerpoint/2010/main" val="3934865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42E72D-8D15-41AA-BF2D-2C5C7609FF2F}"/>
              </a:ext>
            </a:extLst>
          </p:cNvPr>
          <p:cNvSpPr/>
          <p:nvPr/>
        </p:nvSpPr>
        <p:spPr>
          <a:xfrm>
            <a:off x="308364" y="513699"/>
            <a:ext cx="3584118" cy="506292"/>
          </a:xfrm>
          <a:prstGeom prst="rect">
            <a:avLst/>
          </a:prstGeom>
        </p:spPr>
        <p:txBody>
          <a:bodyPr wrap="square">
            <a:spAutoFit/>
          </a:bodyPr>
          <a:lstStyle/>
          <a:p>
            <a:pPr marL="342900" indent="-342900">
              <a:lnSpc>
                <a:spcPct val="150000"/>
              </a:lnSpc>
              <a:buAutoNum type="arabicPeriod"/>
            </a:pPr>
            <a:r>
              <a:rPr lang="en-US" sz="2000" b="1" dirty="0"/>
              <a:t>Read the dataset into R</a:t>
            </a:r>
          </a:p>
        </p:txBody>
      </p:sp>
      <p:sp>
        <p:nvSpPr>
          <p:cNvPr id="8" name="Rectangle 7">
            <a:extLst>
              <a:ext uri="{FF2B5EF4-FFF2-40B4-BE49-F238E27FC236}">
                <a16:creationId xmlns:a16="http://schemas.microsoft.com/office/drawing/2014/main" id="{B0DA79A0-A042-4F84-8C31-783A6954A3F9}"/>
              </a:ext>
            </a:extLst>
          </p:cNvPr>
          <p:cNvSpPr/>
          <p:nvPr/>
        </p:nvSpPr>
        <p:spPr>
          <a:xfrm>
            <a:off x="563476" y="1593499"/>
            <a:ext cx="5882484" cy="923330"/>
          </a:xfrm>
          <a:prstGeom prst="rect">
            <a:avLst/>
          </a:prstGeom>
        </p:spPr>
        <p:txBody>
          <a:bodyPr wrap="square">
            <a:spAutoFit/>
          </a:bodyPr>
          <a:lstStyle/>
          <a:p>
            <a:r>
              <a:rPr lang="en-US" b="1" dirty="0"/>
              <a:t>Command</a:t>
            </a:r>
            <a:r>
              <a:rPr lang="en-US" dirty="0"/>
              <a:t>: read.csv (for .csv file)</a:t>
            </a:r>
          </a:p>
          <a:p>
            <a:r>
              <a:rPr lang="en-US" dirty="0"/>
              <a:t>                     </a:t>
            </a:r>
            <a:r>
              <a:rPr lang="en-US" dirty="0" err="1"/>
              <a:t>read.table</a:t>
            </a:r>
            <a:r>
              <a:rPr lang="en-US" dirty="0"/>
              <a:t> (for .txt file)</a:t>
            </a:r>
          </a:p>
          <a:p>
            <a:r>
              <a:rPr lang="en-US" dirty="0"/>
              <a:t>                     </a:t>
            </a:r>
            <a:r>
              <a:rPr lang="en-US" dirty="0" err="1"/>
              <a:t>read_excel</a:t>
            </a:r>
            <a:r>
              <a:rPr lang="en-US" dirty="0"/>
              <a:t> (for excel file)  </a:t>
            </a:r>
          </a:p>
        </p:txBody>
      </p:sp>
      <p:sp>
        <p:nvSpPr>
          <p:cNvPr id="9" name="Rectangle 8">
            <a:extLst>
              <a:ext uri="{FF2B5EF4-FFF2-40B4-BE49-F238E27FC236}">
                <a16:creationId xmlns:a16="http://schemas.microsoft.com/office/drawing/2014/main" id="{60D47663-5647-45E0-A487-85808334736C}"/>
              </a:ext>
            </a:extLst>
          </p:cNvPr>
          <p:cNvSpPr/>
          <p:nvPr/>
        </p:nvSpPr>
        <p:spPr>
          <a:xfrm>
            <a:off x="596163" y="2471195"/>
            <a:ext cx="2198104" cy="646331"/>
          </a:xfrm>
          <a:prstGeom prst="rect">
            <a:avLst/>
          </a:prstGeom>
        </p:spPr>
        <p:txBody>
          <a:bodyPr wrap="square">
            <a:spAutoFit/>
          </a:bodyPr>
          <a:lstStyle/>
          <a:p>
            <a:r>
              <a:rPr lang="en-US" b="1" dirty="0"/>
              <a:t>Parameters:</a:t>
            </a:r>
          </a:p>
          <a:p>
            <a:endParaRPr lang="en-US" dirty="0"/>
          </a:p>
        </p:txBody>
      </p:sp>
      <p:sp>
        <p:nvSpPr>
          <p:cNvPr id="10" name="Rectangle 9">
            <a:extLst>
              <a:ext uri="{FF2B5EF4-FFF2-40B4-BE49-F238E27FC236}">
                <a16:creationId xmlns:a16="http://schemas.microsoft.com/office/drawing/2014/main" id="{0E88AB2D-9559-4A8E-892E-623712A0A326}"/>
              </a:ext>
            </a:extLst>
          </p:cNvPr>
          <p:cNvSpPr/>
          <p:nvPr/>
        </p:nvSpPr>
        <p:spPr>
          <a:xfrm>
            <a:off x="1579792" y="2906516"/>
            <a:ext cx="7168708" cy="1200329"/>
          </a:xfrm>
          <a:prstGeom prst="rect">
            <a:avLst/>
          </a:prstGeom>
        </p:spPr>
        <p:txBody>
          <a:bodyPr wrap="square">
            <a:spAutoFit/>
          </a:bodyPr>
          <a:lstStyle/>
          <a:p>
            <a:r>
              <a:rPr lang="en-US" dirty="0">
                <a:highlight>
                  <a:srgbClr val="00FFFF"/>
                </a:highlight>
              </a:rPr>
              <a:t>Filename: local file or an </a:t>
            </a:r>
            <a:r>
              <a:rPr lang="en-US" dirty="0" err="1">
                <a:highlight>
                  <a:srgbClr val="00FFFF"/>
                </a:highlight>
              </a:rPr>
              <a:t>url</a:t>
            </a:r>
            <a:r>
              <a:rPr lang="en-US" dirty="0">
                <a:highlight>
                  <a:srgbClr val="00FFFF"/>
                </a:highlight>
              </a:rPr>
              <a:t> </a:t>
            </a:r>
            <a:endParaRPr lang="en-US" dirty="0"/>
          </a:p>
          <a:p>
            <a:r>
              <a:rPr lang="en-US" dirty="0"/>
              <a:t>header: TRUE</a:t>
            </a:r>
          </a:p>
          <a:p>
            <a:r>
              <a:rPr lang="en-US" dirty="0" err="1"/>
              <a:t>row.names</a:t>
            </a:r>
            <a:r>
              <a:rPr lang="en-US" dirty="0"/>
              <a:t>: 1 (use the first column strings as the row name of dataset)</a:t>
            </a:r>
          </a:p>
          <a:p>
            <a:endParaRPr lang="en-US" dirty="0"/>
          </a:p>
        </p:txBody>
      </p:sp>
      <p:sp>
        <p:nvSpPr>
          <p:cNvPr id="5" name="TextBox 4">
            <a:extLst>
              <a:ext uri="{FF2B5EF4-FFF2-40B4-BE49-F238E27FC236}">
                <a16:creationId xmlns:a16="http://schemas.microsoft.com/office/drawing/2014/main" id="{2A339860-181A-4C31-978D-AFEA278B14A9}"/>
              </a:ext>
            </a:extLst>
          </p:cNvPr>
          <p:cNvSpPr txBox="1"/>
          <p:nvPr/>
        </p:nvSpPr>
        <p:spPr>
          <a:xfrm>
            <a:off x="4006406" y="1616720"/>
            <a:ext cx="4067840" cy="307777"/>
          </a:xfrm>
          <a:prstGeom prst="rect">
            <a:avLst/>
          </a:prstGeom>
          <a:noFill/>
        </p:spPr>
        <p:txBody>
          <a:bodyPr wrap="square" rtlCol="0">
            <a:spAutoFit/>
          </a:bodyPr>
          <a:lstStyle/>
          <a:p>
            <a:r>
              <a:rPr lang="en-US" sz="1400" dirty="0"/>
              <a:t>.csv: separated by “,”</a:t>
            </a:r>
          </a:p>
        </p:txBody>
      </p:sp>
      <p:sp>
        <p:nvSpPr>
          <p:cNvPr id="19" name="TextBox 18">
            <a:extLst>
              <a:ext uri="{FF2B5EF4-FFF2-40B4-BE49-F238E27FC236}">
                <a16:creationId xmlns:a16="http://schemas.microsoft.com/office/drawing/2014/main" id="{4FADF0B9-972B-4DC9-8711-E729D5DCAC9C}"/>
              </a:ext>
            </a:extLst>
          </p:cNvPr>
          <p:cNvSpPr txBox="1"/>
          <p:nvPr/>
        </p:nvSpPr>
        <p:spPr>
          <a:xfrm>
            <a:off x="4006406" y="1890069"/>
            <a:ext cx="4067840" cy="307777"/>
          </a:xfrm>
          <a:prstGeom prst="rect">
            <a:avLst/>
          </a:prstGeom>
          <a:noFill/>
        </p:spPr>
        <p:txBody>
          <a:bodyPr wrap="square" rtlCol="0">
            <a:spAutoFit/>
          </a:bodyPr>
          <a:lstStyle/>
          <a:p>
            <a:r>
              <a:rPr lang="en-US" sz="1400" dirty="0"/>
              <a:t>.txt: the columns separated by “ ” or “\t”</a:t>
            </a:r>
          </a:p>
        </p:txBody>
      </p:sp>
      <p:sp>
        <p:nvSpPr>
          <p:cNvPr id="11" name="TextBox 10">
            <a:extLst>
              <a:ext uri="{FF2B5EF4-FFF2-40B4-BE49-F238E27FC236}">
                <a16:creationId xmlns:a16="http://schemas.microsoft.com/office/drawing/2014/main" id="{BFDB6382-81A5-4E7D-A66D-864F1F22BA46}"/>
              </a:ext>
            </a:extLst>
          </p:cNvPr>
          <p:cNvSpPr txBox="1"/>
          <p:nvPr/>
        </p:nvSpPr>
        <p:spPr>
          <a:xfrm>
            <a:off x="4089533" y="2163418"/>
            <a:ext cx="4067840" cy="307777"/>
          </a:xfrm>
          <a:prstGeom prst="rect">
            <a:avLst/>
          </a:prstGeom>
          <a:noFill/>
        </p:spPr>
        <p:txBody>
          <a:bodyPr wrap="square" rtlCol="0">
            <a:spAutoFit/>
          </a:bodyPr>
          <a:lstStyle/>
          <a:p>
            <a:r>
              <a:rPr lang="en-US" sz="1400" dirty="0"/>
              <a:t>Need to load the </a:t>
            </a:r>
            <a:r>
              <a:rPr lang="en-US" sz="1400" dirty="0" err="1"/>
              <a:t>readxl</a:t>
            </a:r>
            <a:r>
              <a:rPr lang="en-US" sz="1400" dirty="0"/>
              <a:t> package</a:t>
            </a:r>
          </a:p>
        </p:txBody>
      </p:sp>
      <p:sp>
        <p:nvSpPr>
          <p:cNvPr id="3" name="TextBox 2">
            <a:extLst>
              <a:ext uri="{FF2B5EF4-FFF2-40B4-BE49-F238E27FC236}">
                <a16:creationId xmlns:a16="http://schemas.microsoft.com/office/drawing/2014/main" id="{73B60DEA-D16B-4B88-B5CF-D990497CC8A4}"/>
              </a:ext>
            </a:extLst>
          </p:cNvPr>
          <p:cNvSpPr txBox="1"/>
          <p:nvPr/>
        </p:nvSpPr>
        <p:spPr>
          <a:xfrm>
            <a:off x="689297" y="4779615"/>
            <a:ext cx="6406369" cy="923330"/>
          </a:xfrm>
          <a:prstGeom prst="rect">
            <a:avLst/>
          </a:prstGeom>
          <a:noFill/>
        </p:spPr>
        <p:txBody>
          <a:bodyPr wrap="none" rtlCol="0">
            <a:spAutoFit/>
          </a:bodyPr>
          <a:lstStyle/>
          <a:p>
            <a:r>
              <a:rPr lang="en-US" dirty="0"/>
              <a:t>How to get your working directory?</a:t>
            </a:r>
          </a:p>
          <a:p>
            <a:r>
              <a:rPr lang="en-US" dirty="0"/>
              <a:t>How to change your working directory?</a:t>
            </a:r>
          </a:p>
          <a:p>
            <a:r>
              <a:rPr lang="en-US" dirty="0"/>
              <a:t>Write the full path of a file in windows system and </a:t>
            </a:r>
            <a:r>
              <a:rPr lang="en-US" dirty="0" err="1"/>
              <a:t>unix</a:t>
            </a:r>
            <a:r>
              <a:rPr lang="en-US" dirty="0"/>
              <a:t> like system.</a:t>
            </a:r>
          </a:p>
        </p:txBody>
      </p:sp>
      <p:sp>
        <p:nvSpPr>
          <p:cNvPr id="12" name="TextBox 11">
            <a:extLst>
              <a:ext uri="{FF2B5EF4-FFF2-40B4-BE49-F238E27FC236}">
                <a16:creationId xmlns:a16="http://schemas.microsoft.com/office/drawing/2014/main" id="{C18F48A7-4877-45F8-B10B-B16F5AFC1927}"/>
              </a:ext>
            </a:extLst>
          </p:cNvPr>
          <p:cNvSpPr txBox="1"/>
          <p:nvPr/>
        </p:nvSpPr>
        <p:spPr>
          <a:xfrm>
            <a:off x="689297" y="5896963"/>
            <a:ext cx="5505674" cy="369332"/>
          </a:xfrm>
          <a:prstGeom prst="rect">
            <a:avLst/>
          </a:prstGeom>
          <a:noFill/>
        </p:spPr>
        <p:txBody>
          <a:bodyPr wrap="none" rtlCol="0">
            <a:spAutoFit/>
          </a:bodyPr>
          <a:lstStyle/>
          <a:p>
            <a:r>
              <a:rPr lang="en-US" dirty="0"/>
              <a:t>More information about absolute path and relative path.</a:t>
            </a:r>
          </a:p>
        </p:txBody>
      </p:sp>
    </p:spTree>
    <p:extLst>
      <p:ext uri="{BB962C8B-B14F-4D97-AF65-F5344CB8AC3E}">
        <p14:creationId xmlns:p14="http://schemas.microsoft.com/office/powerpoint/2010/main" val="32665720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150650B-0671-44FB-A840-BED38EC62B51}"/>
              </a:ext>
            </a:extLst>
          </p:cNvPr>
          <p:cNvSpPr/>
          <p:nvPr/>
        </p:nvSpPr>
        <p:spPr>
          <a:xfrm>
            <a:off x="1075961" y="2146340"/>
            <a:ext cx="7335439" cy="646331"/>
          </a:xfrm>
          <a:prstGeom prst="rect">
            <a:avLst/>
          </a:prstGeom>
        </p:spPr>
        <p:txBody>
          <a:bodyPr wrap="square">
            <a:spAutoFit/>
          </a:bodyPr>
          <a:lstStyle/>
          <a:p>
            <a:r>
              <a:rPr lang="en-US" dirty="0">
                <a:solidFill>
                  <a:srgbClr val="0F3CDB"/>
                </a:solidFill>
                <a:highlight>
                  <a:srgbClr val="00FFFF"/>
                </a:highlight>
                <a:latin typeface="+mj-lt"/>
              </a:rPr>
              <a:t>covid19_data</a:t>
            </a:r>
            <a:r>
              <a:rPr lang="en-US" dirty="0">
                <a:solidFill>
                  <a:srgbClr val="0F3CDB"/>
                </a:solidFill>
                <a:latin typeface="+mj-lt"/>
              </a:rPr>
              <a:t> &lt;- read.csv(“</a:t>
            </a:r>
            <a:r>
              <a:rPr lang="en-US" dirty="0" err="1">
                <a:solidFill>
                  <a:srgbClr val="0F3CDB"/>
                </a:solidFill>
                <a:highlight>
                  <a:srgbClr val="00FFFF"/>
                </a:highlight>
              </a:rPr>
              <a:t>RawData_plasma</a:t>
            </a:r>
            <a:r>
              <a:rPr lang="en-US" dirty="0">
                <a:solidFill>
                  <a:srgbClr val="0F3CDB"/>
                </a:solidFill>
                <a:highlight>
                  <a:srgbClr val="00FFFF"/>
                </a:highlight>
              </a:rPr>
              <a:t> metabolites.csv</a:t>
            </a:r>
            <a:r>
              <a:rPr lang="en-US" dirty="0">
                <a:solidFill>
                  <a:srgbClr val="0F3CDB"/>
                </a:solidFill>
                <a:latin typeface="+mj-lt"/>
              </a:rPr>
              <a:t>”, header=TRUE, </a:t>
            </a:r>
            <a:r>
              <a:rPr lang="en-US" dirty="0" err="1">
                <a:solidFill>
                  <a:srgbClr val="0F3CDB"/>
                </a:solidFill>
                <a:latin typeface="+mj-lt"/>
              </a:rPr>
              <a:t>row.names</a:t>
            </a:r>
            <a:r>
              <a:rPr lang="en-US" dirty="0">
                <a:solidFill>
                  <a:srgbClr val="0F3CDB"/>
                </a:solidFill>
                <a:latin typeface="+mj-lt"/>
              </a:rPr>
              <a:t>=1)</a:t>
            </a:r>
          </a:p>
        </p:txBody>
      </p:sp>
      <p:sp>
        <p:nvSpPr>
          <p:cNvPr id="12" name="Rectangle 11">
            <a:extLst>
              <a:ext uri="{FF2B5EF4-FFF2-40B4-BE49-F238E27FC236}">
                <a16:creationId xmlns:a16="http://schemas.microsoft.com/office/drawing/2014/main" id="{5B67387A-FE56-4557-8AFB-C2FFD827857A}"/>
              </a:ext>
            </a:extLst>
          </p:cNvPr>
          <p:cNvSpPr/>
          <p:nvPr/>
        </p:nvSpPr>
        <p:spPr>
          <a:xfrm>
            <a:off x="826773" y="1710836"/>
            <a:ext cx="8788400" cy="369332"/>
          </a:xfrm>
          <a:prstGeom prst="rect">
            <a:avLst/>
          </a:prstGeom>
        </p:spPr>
        <p:txBody>
          <a:bodyPr wrap="square">
            <a:spAutoFit/>
          </a:bodyPr>
          <a:lstStyle/>
          <a:p>
            <a:r>
              <a:rPr lang="en-US" dirty="0"/>
              <a:t>Read the dataset and store it into a variable (for example </a:t>
            </a:r>
            <a:r>
              <a:rPr lang="en-US" dirty="0" err="1"/>
              <a:t>mydata</a:t>
            </a:r>
            <a:r>
              <a:rPr lang="en-US" dirty="0"/>
              <a:t>):</a:t>
            </a:r>
          </a:p>
        </p:txBody>
      </p:sp>
      <p:sp>
        <p:nvSpPr>
          <p:cNvPr id="15" name="Rectangle 14">
            <a:extLst>
              <a:ext uri="{FF2B5EF4-FFF2-40B4-BE49-F238E27FC236}">
                <a16:creationId xmlns:a16="http://schemas.microsoft.com/office/drawing/2014/main" id="{3EFC50FF-B5C4-4102-99DD-EC247BCF51AA}"/>
              </a:ext>
            </a:extLst>
          </p:cNvPr>
          <p:cNvSpPr/>
          <p:nvPr/>
        </p:nvSpPr>
        <p:spPr>
          <a:xfrm>
            <a:off x="732600" y="1103803"/>
            <a:ext cx="4034694" cy="523220"/>
          </a:xfrm>
          <a:prstGeom prst="rect">
            <a:avLst/>
          </a:prstGeom>
        </p:spPr>
        <p:txBody>
          <a:bodyPr wrap="none">
            <a:spAutoFit/>
          </a:bodyPr>
          <a:lstStyle/>
          <a:p>
            <a:r>
              <a:rPr lang="en-US" sz="1400" dirty="0"/>
              <a:t> use “</a:t>
            </a:r>
            <a:r>
              <a:rPr lang="en-US" sz="1400" dirty="0" err="1"/>
              <a:t>getwd</a:t>
            </a:r>
            <a:r>
              <a:rPr lang="en-US" sz="1400" dirty="0"/>
              <a:t>()” to get the default R working directory</a:t>
            </a:r>
            <a:r>
              <a:rPr lang="en-US" altLang="zh-CN" sz="1400" dirty="0"/>
              <a:t>.</a:t>
            </a:r>
          </a:p>
          <a:p>
            <a:r>
              <a:rPr lang="en-US" sz="1400" dirty="0"/>
              <a:t> “</a:t>
            </a:r>
            <a:r>
              <a:rPr lang="en-US" sz="1400" dirty="0" err="1"/>
              <a:t>setwd</a:t>
            </a:r>
            <a:r>
              <a:rPr lang="en-US" sz="1400" dirty="0"/>
              <a:t>(path)” to change it  </a:t>
            </a:r>
          </a:p>
        </p:txBody>
      </p:sp>
      <p:sp>
        <p:nvSpPr>
          <p:cNvPr id="18" name="Rectangle 17">
            <a:extLst>
              <a:ext uri="{FF2B5EF4-FFF2-40B4-BE49-F238E27FC236}">
                <a16:creationId xmlns:a16="http://schemas.microsoft.com/office/drawing/2014/main" id="{459C133B-CF78-48D6-9F72-E9A8B38B991F}"/>
              </a:ext>
            </a:extLst>
          </p:cNvPr>
          <p:cNvSpPr/>
          <p:nvPr/>
        </p:nvSpPr>
        <p:spPr>
          <a:xfrm>
            <a:off x="1098401" y="2967335"/>
            <a:ext cx="7853943" cy="923330"/>
          </a:xfrm>
          <a:prstGeom prst="rect">
            <a:avLst/>
          </a:prstGeom>
        </p:spPr>
        <p:txBody>
          <a:bodyPr wrap="square">
            <a:spAutoFit/>
          </a:bodyPr>
          <a:lstStyle/>
          <a:p>
            <a:r>
              <a:rPr lang="en-US" dirty="0">
                <a:solidFill>
                  <a:srgbClr val="0F3CDB"/>
                </a:solidFill>
                <a:highlight>
                  <a:srgbClr val="00FFFF"/>
                </a:highlight>
                <a:latin typeface="+mj-lt"/>
              </a:rPr>
              <a:t>covid19_data</a:t>
            </a:r>
            <a:r>
              <a:rPr lang="en-US" dirty="0">
                <a:solidFill>
                  <a:srgbClr val="0F3CDB"/>
                </a:solidFill>
                <a:latin typeface="+mj-lt"/>
              </a:rPr>
              <a:t> &lt;- read.csv(“</a:t>
            </a:r>
            <a:r>
              <a:rPr lang="en-US" dirty="0">
                <a:solidFill>
                  <a:srgbClr val="0F3CDB"/>
                </a:solidFill>
                <a:highlight>
                  <a:srgbClr val="00FFFF"/>
                </a:highlight>
                <a:latin typeface="+mj-lt"/>
              </a:rPr>
              <a:t>https://raw.githubusercontent.com/</a:t>
            </a:r>
            <a:r>
              <a:rPr lang="en-US" dirty="0" err="1">
                <a:solidFill>
                  <a:srgbClr val="0F3CDB"/>
                </a:solidFill>
                <a:highlight>
                  <a:srgbClr val="00FFFF"/>
                </a:highlight>
                <a:latin typeface="+mj-lt"/>
              </a:rPr>
              <a:t>zhengtaoxiao</a:t>
            </a:r>
            <a:r>
              <a:rPr lang="en-US" dirty="0">
                <a:solidFill>
                  <a:srgbClr val="0F3CDB"/>
                </a:solidFill>
                <a:highlight>
                  <a:srgbClr val="00FFFF"/>
                </a:highlight>
                <a:latin typeface="+mj-lt"/>
              </a:rPr>
              <a:t>/NCSU_R/master/</a:t>
            </a:r>
            <a:r>
              <a:rPr lang="en-US" dirty="0">
                <a:solidFill>
                  <a:srgbClr val="0F3CDB"/>
                </a:solidFill>
                <a:highlight>
                  <a:srgbClr val="00FFFF"/>
                </a:highlight>
              </a:rPr>
              <a:t> </a:t>
            </a:r>
            <a:r>
              <a:rPr lang="en-US" dirty="0" err="1">
                <a:solidFill>
                  <a:srgbClr val="0F3CDB"/>
                </a:solidFill>
                <a:highlight>
                  <a:srgbClr val="00FFFF"/>
                </a:highlight>
              </a:rPr>
              <a:t>RawData_plasma</a:t>
            </a:r>
            <a:r>
              <a:rPr lang="en-US" dirty="0">
                <a:solidFill>
                  <a:srgbClr val="0F3CDB"/>
                </a:solidFill>
                <a:highlight>
                  <a:srgbClr val="00FFFF"/>
                </a:highlight>
              </a:rPr>
              <a:t> metabolites.csv</a:t>
            </a:r>
            <a:r>
              <a:rPr lang="en-US" dirty="0">
                <a:solidFill>
                  <a:srgbClr val="0F3CDB"/>
                </a:solidFill>
                <a:latin typeface="+mj-lt"/>
              </a:rPr>
              <a:t>”, header=TRUE, </a:t>
            </a:r>
            <a:r>
              <a:rPr lang="en-US" dirty="0" err="1">
                <a:solidFill>
                  <a:srgbClr val="0F3CDB"/>
                </a:solidFill>
                <a:latin typeface="+mj-lt"/>
              </a:rPr>
              <a:t>row.names</a:t>
            </a:r>
            <a:r>
              <a:rPr lang="en-US" dirty="0">
                <a:solidFill>
                  <a:srgbClr val="0F3CDB"/>
                </a:solidFill>
                <a:latin typeface="+mj-lt"/>
              </a:rPr>
              <a:t>=1)</a:t>
            </a:r>
          </a:p>
        </p:txBody>
      </p:sp>
      <p:sp>
        <p:nvSpPr>
          <p:cNvPr id="14" name="TextBox 13">
            <a:extLst>
              <a:ext uri="{FF2B5EF4-FFF2-40B4-BE49-F238E27FC236}">
                <a16:creationId xmlns:a16="http://schemas.microsoft.com/office/drawing/2014/main" id="{2746E309-EB78-4623-9AB6-F203178FE13F}"/>
              </a:ext>
            </a:extLst>
          </p:cNvPr>
          <p:cNvSpPr txBox="1"/>
          <p:nvPr/>
        </p:nvSpPr>
        <p:spPr>
          <a:xfrm>
            <a:off x="3526052" y="2676582"/>
            <a:ext cx="503338" cy="307777"/>
          </a:xfrm>
          <a:prstGeom prst="rect">
            <a:avLst/>
          </a:prstGeom>
          <a:noFill/>
        </p:spPr>
        <p:txBody>
          <a:bodyPr wrap="square" rtlCol="0">
            <a:spAutoFit/>
          </a:bodyPr>
          <a:lstStyle/>
          <a:p>
            <a:r>
              <a:rPr lang="en-US" sz="1400" dirty="0">
                <a:solidFill>
                  <a:srgbClr val="FF0000"/>
                </a:solidFill>
              </a:rPr>
              <a:t>or</a:t>
            </a:r>
          </a:p>
        </p:txBody>
      </p:sp>
      <p:sp>
        <p:nvSpPr>
          <p:cNvPr id="20" name="Rectangle 19">
            <a:extLst>
              <a:ext uri="{FF2B5EF4-FFF2-40B4-BE49-F238E27FC236}">
                <a16:creationId xmlns:a16="http://schemas.microsoft.com/office/drawing/2014/main" id="{AB4740B9-D81C-4B5C-98AD-55F05AA9A235}"/>
              </a:ext>
            </a:extLst>
          </p:cNvPr>
          <p:cNvSpPr/>
          <p:nvPr/>
        </p:nvSpPr>
        <p:spPr>
          <a:xfrm>
            <a:off x="308364" y="513699"/>
            <a:ext cx="3584118" cy="506292"/>
          </a:xfrm>
          <a:prstGeom prst="rect">
            <a:avLst/>
          </a:prstGeom>
        </p:spPr>
        <p:txBody>
          <a:bodyPr wrap="square">
            <a:spAutoFit/>
          </a:bodyPr>
          <a:lstStyle/>
          <a:p>
            <a:pPr marL="342900" indent="-342900">
              <a:lnSpc>
                <a:spcPct val="150000"/>
              </a:lnSpc>
              <a:buAutoNum type="arabicPeriod"/>
            </a:pPr>
            <a:r>
              <a:rPr lang="en-US" sz="2000" b="1" dirty="0"/>
              <a:t>Read the dataset into R</a:t>
            </a:r>
          </a:p>
        </p:txBody>
      </p:sp>
      <p:sp>
        <p:nvSpPr>
          <p:cNvPr id="11" name="Rectangle 10">
            <a:extLst>
              <a:ext uri="{FF2B5EF4-FFF2-40B4-BE49-F238E27FC236}">
                <a16:creationId xmlns:a16="http://schemas.microsoft.com/office/drawing/2014/main" id="{A1B0F598-7AAA-43DE-8546-B2204BA867DF}"/>
              </a:ext>
            </a:extLst>
          </p:cNvPr>
          <p:cNvSpPr/>
          <p:nvPr/>
        </p:nvSpPr>
        <p:spPr>
          <a:xfrm>
            <a:off x="993027" y="4632668"/>
            <a:ext cx="6072727" cy="369332"/>
          </a:xfrm>
          <a:prstGeom prst="rect">
            <a:avLst/>
          </a:prstGeom>
        </p:spPr>
        <p:txBody>
          <a:bodyPr wrap="square">
            <a:spAutoFit/>
          </a:bodyPr>
          <a:lstStyle/>
          <a:p>
            <a:r>
              <a:rPr lang="en-US" dirty="0">
                <a:solidFill>
                  <a:srgbClr val="0F3CDB"/>
                </a:solidFill>
                <a:highlight>
                  <a:srgbClr val="00FFFF"/>
                </a:highlight>
                <a:latin typeface="+mj-lt"/>
              </a:rPr>
              <a:t>covid19_data</a:t>
            </a:r>
            <a:r>
              <a:rPr lang="en-US" dirty="0">
                <a:solidFill>
                  <a:srgbClr val="0F3CDB"/>
                </a:solidFill>
                <a:latin typeface="+mj-lt"/>
              </a:rPr>
              <a:t> &lt;- </a:t>
            </a:r>
            <a:r>
              <a:rPr lang="en-US" dirty="0" err="1">
                <a:solidFill>
                  <a:srgbClr val="0F3CDB"/>
                </a:solidFill>
                <a:latin typeface="+mj-lt"/>
              </a:rPr>
              <a:t>data.matrix</a:t>
            </a:r>
            <a:r>
              <a:rPr lang="en-US" dirty="0">
                <a:solidFill>
                  <a:srgbClr val="0F3CDB"/>
                </a:solidFill>
                <a:latin typeface="+mj-lt"/>
              </a:rPr>
              <a:t>(</a:t>
            </a:r>
            <a:r>
              <a:rPr lang="en-US" dirty="0">
                <a:solidFill>
                  <a:srgbClr val="0F3CDB"/>
                </a:solidFill>
                <a:highlight>
                  <a:srgbClr val="00FFFF"/>
                </a:highlight>
                <a:latin typeface="+mj-lt"/>
              </a:rPr>
              <a:t>covid19_data</a:t>
            </a:r>
            <a:r>
              <a:rPr lang="en-US" dirty="0">
                <a:solidFill>
                  <a:srgbClr val="0F3CDB"/>
                </a:solidFill>
                <a:latin typeface="+mj-lt"/>
              </a:rPr>
              <a:t>)</a:t>
            </a:r>
          </a:p>
        </p:txBody>
      </p:sp>
      <p:sp>
        <p:nvSpPr>
          <p:cNvPr id="13" name="Rectangle 12">
            <a:extLst>
              <a:ext uri="{FF2B5EF4-FFF2-40B4-BE49-F238E27FC236}">
                <a16:creationId xmlns:a16="http://schemas.microsoft.com/office/drawing/2014/main" id="{59530DDA-8586-430D-A345-BCF2E4C51680}"/>
              </a:ext>
            </a:extLst>
          </p:cNvPr>
          <p:cNvSpPr/>
          <p:nvPr/>
        </p:nvSpPr>
        <p:spPr>
          <a:xfrm>
            <a:off x="826773" y="4263336"/>
            <a:ext cx="8788400" cy="369332"/>
          </a:xfrm>
          <a:prstGeom prst="rect">
            <a:avLst/>
          </a:prstGeom>
        </p:spPr>
        <p:txBody>
          <a:bodyPr wrap="square">
            <a:spAutoFit/>
          </a:bodyPr>
          <a:lstStyle/>
          <a:p>
            <a:r>
              <a:rPr lang="en-US" dirty="0"/>
              <a:t>Change the data type from </a:t>
            </a:r>
            <a:r>
              <a:rPr lang="en-US" dirty="0" err="1"/>
              <a:t>dataframe</a:t>
            </a:r>
            <a:r>
              <a:rPr lang="en-US" dirty="0"/>
              <a:t> to matrix</a:t>
            </a:r>
          </a:p>
        </p:txBody>
      </p:sp>
      <p:pic>
        <p:nvPicPr>
          <p:cNvPr id="2" name="Picture 1">
            <a:extLst>
              <a:ext uri="{FF2B5EF4-FFF2-40B4-BE49-F238E27FC236}">
                <a16:creationId xmlns:a16="http://schemas.microsoft.com/office/drawing/2014/main" id="{4D2F6392-854A-C347-AAF9-9C1CD00E5B43}"/>
              </a:ext>
            </a:extLst>
          </p:cNvPr>
          <p:cNvPicPr>
            <a:picLocks noChangeAspect="1"/>
          </p:cNvPicPr>
          <p:nvPr/>
        </p:nvPicPr>
        <p:blipFill>
          <a:blip r:embed="rId3"/>
          <a:stretch>
            <a:fillRect/>
          </a:stretch>
        </p:blipFill>
        <p:spPr>
          <a:xfrm>
            <a:off x="5189238" y="823669"/>
            <a:ext cx="3222162" cy="820739"/>
          </a:xfrm>
          <a:prstGeom prst="rect">
            <a:avLst/>
          </a:prstGeom>
        </p:spPr>
      </p:pic>
    </p:spTree>
    <p:extLst>
      <p:ext uri="{BB962C8B-B14F-4D97-AF65-F5344CB8AC3E}">
        <p14:creationId xmlns:p14="http://schemas.microsoft.com/office/powerpoint/2010/main" val="6937179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0DA79A0-A042-4F84-8C31-783A6954A3F9}"/>
              </a:ext>
            </a:extLst>
          </p:cNvPr>
          <p:cNvSpPr/>
          <p:nvPr/>
        </p:nvSpPr>
        <p:spPr>
          <a:xfrm>
            <a:off x="909614" y="1148754"/>
            <a:ext cx="8788400" cy="369332"/>
          </a:xfrm>
          <a:prstGeom prst="rect">
            <a:avLst/>
          </a:prstGeom>
        </p:spPr>
        <p:txBody>
          <a:bodyPr wrap="square">
            <a:spAutoFit/>
          </a:bodyPr>
          <a:lstStyle/>
          <a:p>
            <a:r>
              <a:rPr lang="en-US" sz="1800" b="1" dirty="0"/>
              <a:t>Inspecting your dataset</a:t>
            </a:r>
            <a:r>
              <a:rPr lang="en-US" dirty="0"/>
              <a:t>: </a:t>
            </a:r>
            <a:r>
              <a:rPr lang="en-US" b="1" dirty="0">
                <a:solidFill>
                  <a:srgbClr val="C00000"/>
                </a:solidFill>
              </a:rPr>
              <a:t>V</a:t>
            </a:r>
            <a:r>
              <a:rPr lang="en-US" dirty="0"/>
              <a:t>iew(</a:t>
            </a:r>
            <a:r>
              <a:rPr lang="en-US" dirty="0">
                <a:highlight>
                  <a:srgbClr val="00FFFF"/>
                </a:highlight>
              </a:rPr>
              <a:t>covid19_data</a:t>
            </a:r>
            <a:r>
              <a:rPr lang="en-US" dirty="0"/>
              <a:t>) </a:t>
            </a:r>
          </a:p>
        </p:txBody>
      </p:sp>
      <p:sp>
        <p:nvSpPr>
          <p:cNvPr id="5" name="Rectangle 4">
            <a:extLst>
              <a:ext uri="{FF2B5EF4-FFF2-40B4-BE49-F238E27FC236}">
                <a16:creationId xmlns:a16="http://schemas.microsoft.com/office/drawing/2014/main" id="{FFD315AD-1BB2-4ACA-8760-DB1378A50712}"/>
              </a:ext>
            </a:extLst>
          </p:cNvPr>
          <p:cNvSpPr/>
          <p:nvPr/>
        </p:nvSpPr>
        <p:spPr>
          <a:xfrm>
            <a:off x="409964" y="541408"/>
            <a:ext cx="3584118" cy="506292"/>
          </a:xfrm>
          <a:prstGeom prst="rect">
            <a:avLst/>
          </a:prstGeom>
        </p:spPr>
        <p:txBody>
          <a:bodyPr wrap="square">
            <a:spAutoFit/>
          </a:bodyPr>
          <a:lstStyle/>
          <a:p>
            <a:pPr>
              <a:lnSpc>
                <a:spcPct val="150000"/>
              </a:lnSpc>
            </a:pPr>
            <a:r>
              <a:rPr lang="en-US" sz="2000" b="1" dirty="0"/>
              <a:t>2. Log2 transformation</a:t>
            </a:r>
          </a:p>
        </p:txBody>
      </p:sp>
      <p:sp>
        <p:nvSpPr>
          <p:cNvPr id="6" name="Rectangle 5">
            <a:extLst>
              <a:ext uri="{FF2B5EF4-FFF2-40B4-BE49-F238E27FC236}">
                <a16:creationId xmlns:a16="http://schemas.microsoft.com/office/drawing/2014/main" id="{463F1116-4356-4635-B6FE-0BED807E7291}"/>
              </a:ext>
            </a:extLst>
          </p:cNvPr>
          <p:cNvSpPr/>
          <p:nvPr/>
        </p:nvSpPr>
        <p:spPr>
          <a:xfrm>
            <a:off x="909614" y="1639045"/>
            <a:ext cx="8788400" cy="880369"/>
          </a:xfrm>
          <a:prstGeom prst="rect">
            <a:avLst/>
          </a:prstGeom>
        </p:spPr>
        <p:txBody>
          <a:bodyPr wrap="square">
            <a:spAutoFit/>
          </a:bodyPr>
          <a:lstStyle/>
          <a:p>
            <a:pPr>
              <a:lnSpc>
                <a:spcPct val="150000"/>
              </a:lnSpc>
            </a:pPr>
            <a:r>
              <a:rPr lang="en-US" dirty="0"/>
              <a:t>See also : head(</a:t>
            </a:r>
            <a:r>
              <a:rPr lang="en-US" dirty="0">
                <a:highlight>
                  <a:srgbClr val="00FFFF"/>
                </a:highlight>
              </a:rPr>
              <a:t>covid19_data</a:t>
            </a:r>
            <a:r>
              <a:rPr lang="en-US" dirty="0"/>
              <a:t>)</a:t>
            </a:r>
          </a:p>
          <a:p>
            <a:pPr>
              <a:lnSpc>
                <a:spcPct val="150000"/>
              </a:lnSpc>
            </a:pPr>
            <a:r>
              <a:rPr lang="en-US" dirty="0"/>
              <a:t>                  tail(</a:t>
            </a:r>
            <a:r>
              <a:rPr lang="en-US" dirty="0">
                <a:highlight>
                  <a:srgbClr val="00FFFF"/>
                </a:highlight>
              </a:rPr>
              <a:t>covid19_data</a:t>
            </a:r>
            <a:r>
              <a:rPr lang="en-US" dirty="0"/>
              <a:t>)  </a:t>
            </a:r>
          </a:p>
        </p:txBody>
      </p:sp>
      <p:cxnSp>
        <p:nvCxnSpPr>
          <p:cNvPr id="4" name="Straight Arrow Connector 3">
            <a:extLst>
              <a:ext uri="{FF2B5EF4-FFF2-40B4-BE49-F238E27FC236}">
                <a16:creationId xmlns:a16="http://schemas.microsoft.com/office/drawing/2014/main" id="{661CB67D-AEE7-41F9-8A19-66EE2D0D4932}"/>
              </a:ext>
            </a:extLst>
          </p:cNvPr>
          <p:cNvCxnSpPr/>
          <p:nvPr/>
        </p:nvCxnSpPr>
        <p:spPr>
          <a:xfrm>
            <a:off x="3847473" y="1917546"/>
            <a:ext cx="8880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7B5A006-7053-49A2-9401-2C55ED73819F}"/>
              </a:ext>
            </a:extLst>
          </p:cNvPr>
          <p:cNvCxnSpPr/>
          <p:nvPr/>
        </p:nvCxnSpPr>
        <p:spPr>
          <a:xfrm>
            <a:off x="3847473" y="2336646"/>
            <a:ext cx="8880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FDF2AA0-A396-4B91-8CA1-1FA1944052DB}"/>
              </a:ext>
            </a:extLst>
          </p:cNvPr>
          <p:cNvSpPr txBox="1"/>
          <p:nvPr/>
        </p:nvSpPr>
        <p:spPr>
          <a:xfrm>
            <a:off x="4800895" y="1745164"/>
            <a:ext cx="1373709" cy="369332"/>
          </a:xfrm>
          <a:prstGeom prst="rect">
            <a:avLst/>
          </a:prstGeom>
          <a:noFill/>
        </p:spPr>
        <p:txBody>
          <a:bodyPr wrap="none" rtlCol="0">
            <a:spAutoFit/>
          </a:bodyPr>
          <a:lstStyle/>
          <a:p>
            <a:r>
              <a:rPr lang="en-US" dirty="0"/>
              <a:t>First 10 rows</a:t>
            </a:r>
          </a:p>
        </p:txBody>
      </p:sp>
      <p:sp>
        <p:nvSpPr>
          <p:cNvPr id="11" name="TextBox 10">
            <a:extLst>
              <a:ext uri="{FF2B5EF4-FFF2-40B4-BE49-F238E27FC236}">
                <a16:creationId xmlns:a16="http://schemas.microsoft.com/office/drawing/2014/main" id="{77072D7A-6130-47D0-88FD-71490FA50F7A}"/>
              </a:ext>
            </a:extLst>
          </p:cNvPr>
          <p:cNvSpPr txBox="1"/>
          <p:nvPr/>
        </p:nvSpPr>
        <p:spPr>
          <a:xfrm>
            <a:off x="4808809" y="2127196"/>
            <a:ext cx="1347228" cy="369332"/>
          </a:xfrm>
          <a:prstGeom prst="rect">
            <a:avLst/>
          </a:prstGeom>
          <a:noFill/>
        </p:spPr>
        <p:txBody>
          <a:bodyPr wrap="none" rtlCol="0">
            <a:spAutoFit/>
          </a:bodyPr>
          <a:lstStyle/>
          <a:p>
            <a:r>
              <a:rPr lang="en-US" dirty="0"/>
              <a:t>Last 10 rows</a:t>
            </a:r>
          </a:p>
        </p:txBody>
      </p:sp>
      <p:sp>
        <p:nvSpPr>
          <p:cNvPr id="12" name="Rectangle 11">
            <a:extLst>
              <a:ext uri="{FF2B5EF4-FFF2-40B4-BE49-F238E27FC236}">
                <a16:creationId xmlns:a16="http://schemas.microsoft.com/office/drawing/2014/main" id="{D295ED69-7E30-453C-94BC-01090521280E}"/>
              </a:ext>
            </a:extLst>
          </p:cNvPr>
          <p:cNvSpPr/>
          <p:nvPr/>
        </p:nvSpPr>
        <p:spPr>
          <a:xfrm>
            <a:off x="909614" y="2496528"/>
            <a:ext cx="7814734" cy="464871"/>
          </a:xfrm>
          <a:prstGeom prst="rect">
            <a:avLst/>
          </a:prstGeom>
        </p:spPr>
        <p:txBody>
          <a:bodyPr wrap="square">
            <a:spAutoFit/>
          </a:bodyPr>
          <a:lstStyle/>
          <a:p>
            <a:pPr>
              <a:lnSpc>
                <a:spcPct val="150000"/>
              </a:lnSpc>
            </a:pPr>
            <a:r>
              <a:rPr lang="en-US" dirty="0"/>
              <a:t>Check the dimension of the data: dim</a:t>
            </a:r>
          </a:p>
        </p:txBody>
      </p:sp>
      <p:sp>
        <p:nvSpPr>
          <p:cNvPr id="14" name="Rectangle 13">
            <a:extLst>
              <a:ext uri="{FF2B5EF4-FFF2-40B4-BE49-F238E27FC236}">
                <a16:creationId xmlns:a16="http://schemas.microsoft.com/office/drawing/2014/main" id="{1FBDEFF7-7EE2-421C-B841-2248553CFAD0}"/>
              </a:ext>
            </a:extLst>
          </p:cNvPr>
          <p:cNvSpPr/>
          <p:nvPr/>
        </p:nvSpPr>
        <p:spPr>
          <a:xfrm>
            <a:off x="909614" y="3523078"/>
            <a:ext cx="8788400" cy="369332"/>
          </a:xfrm>
          <a:prstGeom prst="rect">
            <a:avLst/>
          </a:prstGeom>
        </p:spPr>
        <p:txBody>
          <a:bodyPr wrap="square">
            <a:spAutoFit/>
          </a:bodyPr>
          <a:lstStyle/>
          <a:p>
            <a:r>
              <a:rPr lang="en-US" b="1" dirty="0"/>
              <a:t>L</a:t>
            </a:r>
            <a:r>
              <a:rPr lang="en-US" sz="1800" b="1" dirty="0"/>
              <a:t>og2 your dataset</a:t>
            </a:r>
            <a:r>
              <a:rPr lang="en-US" dirty="0"/>
              <a:t>: </a:t>
            </a:r>
            <a:r>
              <a:rPr lang="en-US" dirty="0">
                <a:solidFill>
                  <a:srgbClr val="0F3CDB"/>
                </a:solidFill>
              </a:rPr>
              <a:t>covid19_log2_data &lt;- log2(covid19</a:t>
            </a:r>
            <a:r>
              <a:rPr lang="en-US">
                <a:solidFill>
                  <a:srgbClr val="0F3CDB"/>
                </a:solidFill>
              </a:rPr>
              <a:t>_data+1)</a:t>
            </a:r>
            <a:endParaRPr lang="en-US" dirty="0">
              <a:solidFill>
                <a:srgbClr val="0F3CDB"/>
              </a:solidFill>
            </a:endParaRPr>
          </a:p>
        </p:txBody>
      </p:sp>
      <p:sp>
        <p:nvSpPr>
          <p:cNvPr id="15" name="Rectangle 14">
            <a:extLst>
              <a:ext uri="{FF2B5EF4-FFF2-40B4-BE49-F238E27FC236}">
                <a16:creationId xmlns:a16="http://schemas.microsoft.com/office/drawing/2014/main" id="{5F4A10E2-308B-4581-80FC-35A35FC6755D}"/>
              </a:ext>
            </a:extLst>
          </p:cNvPr>
          <p:cNvSpPr/>
          <p:nvPr/>
        </p:nvSpPr>
        <p:spPr>
          <a:xfrm>
            <a:off x="979188" y="4480177"/>
            <a:ext cx="8788400" cy="923330"/>
          </a:xfrm>
          <a:prstGeom prst="rect">
            <a:avLst/>
          </a:prstGeom>
        </p:spPr>
        <p:txBody>
          <a:bodyPr wrap="square">
            <a:spAutoFit/>
          </a:bodyPr>
          <a:lstStyle/>
          <a:p>
            <a:r>
              <a:rPr lang="en-US" b="1" dirty="0"/>
              <a:t>The distribution of metabolites in a patients before and after log2 transformation:</a:t>
            </a:r>
          </a:p>
          <a:p>
            <a:r>
              <a:rPr lang="en-US" dirty="0">
                <a:solidFill>
                  <a:srgbClr val="0F3CDB"/>
                </a:solidFill>
              </a:rPr>
              <a:t>hist(covid19_data)</a:t>
            </a:r>
          </a:p>
          <a:p>
            <a:r>
              <a:rPr lang="en-US" dirty="0">
                <a:solidFill>
                  <a:srgbClr val="0F3CDB"/>
                </a:solidFill>
              </a:rPr>
              <a:t>hist(covid19_log2_data)</a:t>
            </a:r>
          </a:p>
        </p:txBody>
      </p:sp>
    </p:spTree>
    <p:extLst>
      <p:ext uri="{BB962C8B-B14F-4D97-AF65-F5344CB8AC3E}">
        <p14:creationId xmlns:p14="http://schemas.microsoft.com/office/powerpoint/2010/main" val="586142175"/>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3D9F11A7-F2EE-4BC9-8CEC-D84920F26142}"/>
              </a:ext>
            </a:extLst>
          </p:cNvPr>
          <p:cNvPicPr>
            <a:picLocks noChangeAspect="1"/>
          </p:cNvPicPr>
          <p:nvPr/>
        </p:nvPicPr>
        <p:blipFill>
          <a:blip r:embed="rId3"/>
          <a:stretch>
            <a:fillRect/>
          </a:stretch>
        </p:blipFill>
        <p:spPr>
          <a:xfrm>
            <a:off x="916092" y="3008207"/>
            <a:ext cx="6027942" cy="2697714"/>
          </a:xfrm>
          <a:prstGeom prst="rect">
            <a:avLst/>
          </a:prstGeom>
        </p:spPr>
      </p:pic>
      <p:sp>
        <p:nvSpPr>
          <p:cNvPr id="16" name="Rectangle 15">
            <a:extLst>
              <a:ext uri="{FF2B5EF4-FFF2-40B4-BE49-F238E27FC236}">
                <a16:creationId xmlns:a16="http://schemas.microsoft.com/office/drawing/2014/main" id="{08BE0D03-BF54-4114-BA9B-CF869BCDE74F}"/>
              </a:ext>
            </a:extLst>
          </p:cNvPr>
          <p:cNvSpPr/>
          <p:nvPr/>
        </p:nvSpPr>
        <p:spPr>
          <a:xfrm>
            <a:off x="533219" y="476060"/>
            <a:ext cx="8788400" cy="423449"/>
          </a:xfrm>
          <a:prstGeom prst="rect">
            <a:avLst/>
          </a:prstGeom>
        </p:spPr>
        <p:txBody>
          <a:bodyPr wrap="square">
            <a:spAutoFit/>
          </a:bodyPr>
          <a:lstStyle/>
          <a:p>
            <a:pPr>
              <a:lnSpc>
                <a:spcPct val="150000"/>
              </a:lnSpc>
            </a:pPr>
            <a:r>
              <a:rPr lang="en-US" sz="1600" dirty="0"/>
              <a:t>Using of the t-test function in R</a:t>
            </a:r>
          </a:p>
        </p:txBody>
      </p:sp>
      <p:sp>
        <p:nvSpPr>
          <p:cNvPr id="10" name="Rectangle 9">
            <a:extLst>
              <a:ext uri="{FF2B5EF4-FFF2-40B4-BE49-F238E27FC236}">
                <a16:creationId xmlns:a16="http://schemas.microsoft.com/office/drawing/2014/main" id="{1245214F-BB0F-4788-BD7A-8262909DD310}"/>
              </a:ext>
            </a:extLst>
          </p:cNvPr>
          <p:cNvSpPr/>
          <p:nvPr/>
        </p:nvSpPr>
        <p:spPr>
          <a:xfrm>
            <a:off x="215900" y="-30232"/>
            <a:ext cx="8106715" cy="506292"/>
          </a:xfrm>
          <a:prstGeom prst="rect">
            <a:avLst/>
          </a:prstGeom>
        </p:spPr>
        <p:txBody>
          <a:bodyPr wrap="square">
            <a:spAutoFit/>
          </a:bodyPr>
          <a:lstStyle/>
          <a:p>
            <a:pPr>
              <a:lnSpc>
                <a:spcPct val="150000"/>
              </a:lnSpc>
            </a:pPr>
            <a:r>
              <a:rPr lang="en-US" sz="2000" b="1" dirty="0"/>
              <a:t>3. Analyze the data</a:t>
            </a:r>
          </a:p>
        </p:txBody>
      </p:sp>
      <p:pic>
        <p:nvPicPr>
          <p:cNvPr id="6" name="Picture 5">
            <a:extLst>
              <a:ext uri="{FF2B5EF4-FFF2-40B4-BE49-F238E27FC236}">
                <a16:creationId xmlns:a16="http://schemas.microsoft.com/office/drawing/2014/main" id="{92FC597E-3436-42DB-A8D9-5003E853C094}"/>
              </a:ext>
            </a:extLst>
          </p:cNvPr>
          <p:cNvPicPr>
            <a:picLocks noChangeAspect="1"/>
          </p:cNvPicPr>
          <p:nvPr/>
        </p:nvPicPr>
        <p:blipFill>
          <a:blip r:embed="rId4"/>
          <a:stretch>
            <a:fillRect/>
          </a:stretch>
        </p:blipFill>
        <p:spPr>
          <a:xfrm>
            <a:off x="685248" y="1004963"/>
            <a:ext cx="7479707" cy="1202095"/>
          </a:xfrm>
          <a:prstGeom prst="rect">
            <a:avLst/>
          </a:prstGeom>
        </p:spPr>
      </p:pic>
      <p:sp>
        <p:nvSpPr>
          <p:cNvPr id="18" name="Rectangle 17">
            <a:extLst>
              <a:ext uri="{FF2B5EF4-FFF2-40B4-BE49-F238E27FC236}">
                <a16:creationId xmlns:a16="http://schemas.microsoft.com/office/drawing/2014/main" id="{318EA221-D43A-4B9F-85CA-FA326C70E805}"/>
              </a:ext>
            </a:extLst>
          </p:cNvPr>
          <p:cNvSpPr/>
          <p:nvPr/>
        </p:nvSpPr>
        <p:spPr>
          <a:xfrm>
            <a:off x="2690979" y="1611417"/>
            <a:ext cx="967854" cy="214698"/>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246793D-BA16-44BF-8133-C117AF00DD9D}"/>
              </a:ext>
            </a:extLst>
          </p:cNvPr>
          <p:cNvSpPr/>
          <p:nvPr/>
        </p:nvSpPr>
        <p:spPr>
          <a:xfrm>
            <a:off x="1605062" y="1036875"/>
            <a:ext cx="1727200" cy="214698"/>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156DD4D-F30F-43CE-9016-831575F834F8}"/>
              </a:ext>
            </a:extLst>
          </p:cNvPr>
          <p:cNvSpPr/>
          <p:nvPr/>
        </p:nvSpPr>
        <p:spPr>
          <a:xfrm>
            <a:off x="1605063" y="1313275"/>
            <a:ext cx="1511300" cy="214698"/>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07BCBEC-724A-4A05-ACFA-F708E7D17598}"/>
              </a:ext>
            </a:extLst>
          </p:cNvPr>
          <p:cNvSpPr/>
          <p:nvPr/>
        </p:nvSpPr>
        <p:spPr>
          <a:xfrm>
            <a:off x="686481" y="2287113"/>
            <a:ext cx="8788400" cy="423449"/>
          </a:xfrm>
          <a:prstGeom prst="rect">
            <a:avLst/>
          </a:prstGeom>
        </p:spPr>
        <p:txBody>
          <a:bodyPr wrap="square">
            <a:spAutoFit/>
          </a:bodyPr>
          <a:lstStyle/>
          <a:p>
            <a:pPr>
              <a:lnSpc>
                <a:spcPct val="150000"/>
              </a:lnSpc>
            </a:pPr>
            <a:r>
              <a:rPr lang="en-US" sz="1600" dirty="0"/>
              <a:t>Example of </a:t>
            </a:r>
            <a:r>
              <a:rPr lang="en-US" sz="1600" dirty="0" err="1"/>
              <a:t>t.test</a:t>
            </a:r>
            <a:r>
              <a:rPr lang="en-US" sz="1600" dirty="0"/>
              <a:t> for first metabolite</a:t>
            </a:r>
          </a:p>
        </p:txBody>
      </p:sp>
      <p:sp>
        <p:nvSpPr>
          <p:cNvPr id="32" name="Rectangle 31">
            <a:extLst>
              <a:ext uri="{FF2B5EF4-FFF2-40B4-BE49-F238E27FC236}">
                <a16:creationId xmlns:a16="http://schemas.microsoft.com/office/drawing/2014/main" id="{6A197EFE-2FE8-4FBB-B506-7C41AD7AECC1}"/>
              </a:ext>
            </a:extLst>
          </p:cNvPr>
          <p:cNvSpPr/>
          <p:nvPr/>
        </p:nvSpPr>
        <p:spPr>
          <a:xfrm>
            <a:off x="768339" y="5696964"/>
            <a:ext cx="8788400" cy="423449"/>
          </a:xfrm>
          <a:prstGeom prst="rect">
            <a:avLst/>
          </a:prstGeom>
        </p:spPr>
        <p:txBody>
          <a:bodyPr wrap="square">
            <a:spAutoFit/>
          </a:bodyPr>
          <a:lstStyle/>
          <a:p>
            <a:pPr>
              <a:lnSpc>
                <a:spcPct val="150000"/>
              </a:lnSpc>
            </a:pPr>
            <a:r>
              <a:rPr lang="en-US" sz="1600" dirty="0"/>
              <a:t>The result of </a:t>
            </a:r>
            <a:r>
              <a:rPr lang="en-US" sz="1600" dirty="0" err="1"/>
              <a:t>t.test</a:t>
            </a:r>
            <a:r>
              <a:rPr lang="en-US" sz="1600" dirty="0"/>
              <a:t> is a list. Using the “$” to get the elements.</a:t>
            </a:r>
          </a:p>
        </p:txBody>
      </p:sp>
      <p:sp>
        <p:nvSpPr>
          <p:cNvPr id="2" name="TextBox 1">
            <a:extLst>
              <a:ext uri="{FF2B5EF4-FFF2-40B4-BE49-F238E27FC236}">
                <a16:creationId xmlns:a16="http://schemas.microsoft.com/office/drawing/2014/main" id="{5B92F44A-EE21-4441-AC6D-51E19D1853C2}"/>
              </a:ext>
            </a:extLst>
          </p:cNvPr>
          <p:cNvSpPr txBox="1"/>
          <p:nvPr/>
        </p:nvSpPr>
        <p:spPr>
          <a:xfrm>
            <a:off x="3241964" y="2969605"/>
            <a:ext cx="346363" cy="198477"/>
          </a:xfrm>
          <a:prstGeom prst="rect">
            <a:avLst/>
          </a:prstGeom>
          <a:noFill/>
          <a:ln>
            <a:solidFill>
              <a:srgbClr val="C00000"/>
            </a:solidFill>
          </a:ln>
        </p:spPr>
        <p:txBody>
          <a:bodyPr wrap="square" rtlCol="0">
            <a:spAutoFit/>
          </a:bodyPr>
          <a:lstStyle/>
          <a:p>
            <a:endParaRPr lang="en-US" dirty="0"/>
          </a:p>
        </p:txBody>
      </p:sp>
      <p:cxnSp>
        <p:nvCxnSpPr>
          <p:cNvPr id="4" name="Straight Arrow Connector 3">
            <a:extLst>
              <a:ext uri="{FF2B5EF4-FFF2-40B4-BE49-F238E27FC236}">
                <a16:creationId xmlns:a16="http://schemas.microsoft.com/office/drawing/2014/main" id="{44CD73A0-5805-7D48-B8E1-F7E5D2673ACC}"/>
              </a:ext>
            </a:extLst>
          </p:cNvPr>
          <p:cNvCxnSpPr>
            <a:cxnSpLocks/>
          </p:cNvCxnSpPr>
          <p:nvPr/>
        </p:nvCxnSpPr>
        <p:spPr>
          <a:xfrm flipV="1">
            <a:off x="3461983" y="2867492"/>
            <a:ext cx="555835" cy="885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AC8CF9A3-C199-F649-B5EA-EC20496854C5}"/>
              </a:ext>
            </a:extLst>
          </p:cNvPr>
          <p:cNvSpPr txBox="1"/>
          <p:nvPr/>
        </p:nvSpPr>
        <p:spPr>
          <a:xfrm>
            <a:off x="3415145" y="2599469"/>
            <a:ext cx="1166025" cy="276999"/>
          </a:xfrm>
          <a:prstGeom prst="rect">
            <a:avLst/>
          </a:prstGeom>
          <a:noFill/>
        </p:spPr>
        <p:txBody>
          <a:bodyPr wrap="none" rtlCol="0">
            <a:spAutoFit/>
          </a:bodyPr>
          <a:lstStyle/>
          <a:p>
            <a:r>
              <a:rPr lang="en-US" altLang="zh-CN" sz="1200" dirty="0">
                <a:solidFill>
                  <a:srgbClr val="FF0000"/>
                </a:solidFill>
              </a:rPr>
              <a:t>Healthy people </a:t>
            </a:r>
            <a:endParaRPr lang="en-US" sz="1200" dirty="0">
              <a:solidFill>
                <a:srgbClr val="FF0000"/>
              </a:solidFill>
            </a:endParaRPr>
          </a:p>
        </p:txBody>
      </p:sp>
      <p:sp>
        <p:nvSpPr>
          <p:cNvPr id="20" name="TextBox 19">
            <a:extLst>
              <a:ext uri="{FF2B5EF4-FFF2-40B4-BE49-F238E27FC236}">
                <a16:creationId xmlns:a16="http://schemas.microsoft.com/office/drawing/2014/main" id="{788FD29B-33D6-4D41-B66B-69B6AAC5DD74}"/>
              </a:ext>
            </a:extLst>
          </p:cNvPr>
          <p:cNvSpPr txBox="1"/>
          <p:nvPr/>
        </p:nvSpPr>
        <p:spPr>
          <a:xfrm>
            <a:off x="5500255" y="2996722"/>
            <a:ext cx="450928" cy="198477"/>
          </a:xfrm>
          <a:prstGeom prst="rect">
            <a:avLst/>
          </a:prstGeom>
          <a:noFill/>
          <a:ln>
            <a:solidFill>
              <a:srgbClr val="C00000"/>
            </a:solidFill>
          </a:ln>
        </p:spPr>
        <p:txBody>
          <a:bodyPr wrap="square" rtlCol="0">
            <a:spAutoFit/>
          </a:bodyPr>
          <a:lstStyle/>
          <a:p>
            <a:endParaRPr lang="en-US" dirty="0"/>
          </a:p>
        </p:txBody>
      </p:sp>
      <p:sp>
        <p:nvSpPr>
          <p:cNvPr id="22" name="TextBox 21">
            <a:extLst>
              <a:ext uri="{FF2B5EF4-FFF2-40B4-BE49-F238E27FC236}">
                <a16:creationId xmlns:a16="http://schemas.microsoft.com/office/drawing/2014/main" id="{306BA7ED-596F-4DBE-AFC7-F771C5B0747B}"/>
              </a:ext>
            </a:extLst>
          </p:cNvPr>
          <p:cNvSpPr txBox="1"/>
          <p:nvPr/>
        </p:nvSpPr>
        <p:spPr>
          <a:xfrm>
            <a:off x="5282846" y="2554109"/>
            <a:ext cx="1271887" cy="276999"/>
          </a:xfrm>
          <a:prstGeom prst="rect">
            <a:avLst/>
          </a:prstGeom>
          <a:noFill/>
        </p:spPr>
        <p:txBody>
          <a:bodyPr wrap="none" rtlCol="0">
            <a:spAutoFit/>
          </a:bodyPr>
          <a:lstStyle/>
          <a:p>
            <a:r>
              <a:rPr lang="en-US" altLang="zh-CN" sz="1200" dirty="0">
                <a:solidFill>
                  <a:srgbClr val="FF0000"/>
                </a:solidFill>
              </a:rPr>
              <a:t>Infected patients </a:t>
            </a:r>
            <a:endParaRPr lang="en-US" sz="1200" dirty="0">
              <a:solidFill>
                <a:srgbClr val="FF0000"/>
              </a:solidFill>
            </a:endParaRPr>
          </a:p>
        </p:txBody>
      </p:sp>
      <p:cxnSp>
        <p:nvCxnSpPr>
          <p:cNvPr id="23" name="Straight Arrow Connector 22">
            <a:extLst>
              <a:ext uri="{FF2B5EF4-FFF2-40B4-BE49-F238E27FC236}">
                <a16:creationId xmlns:a16="http://schemas.microsoft.com/office/drawing/2014/main" id="{AA6AD4AC-D0D9-4F9E-A8C9-32807E28C8EE}"/>
              </a:ext>
            </a:extLst>
          </p:cNvPr>
          <p:cNvCxnSpPr>
            <a:cxnSpLocks/>
          </p:cNvCxnSpPr>
          <p:nvPr/>
        </p:nvCxnSpPr>
        <p:spPr>
          <a:xfrm flipV="1">
            <a:off x="5623292" y="2761695"/>
            <a:ext cx="0" cy="2282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24085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245214F-BB0F-4788-BD7A-8262909DD310}"/>
              </a:ext>
            </a:extLst>
          </p:cNvPr>
          <p:cNvSpPr/>
          <p:nvPr/>
        </p:nvSpPr>
        <p:spPr>
          <a:xfrm>
            <a:off x="215900" y="-30232"/>
            <a:ext cx="8106715" cy="506292"/>
          </a:xfrm>
          <a:prstGeom prst="rect">
            <a:avLst/>
          </a:prstGeom>
        </p:spPr>
        <p:txBody>
          <a:bodyPr wrap="square">
            <a:spAutoFit/>
          </a:bodyPr>
          <a:lstStyle/>
          <a:p>
            <a:pPr>
              <a:lnSpc>
                <a:spcPct val="150000"/>
              </a:lnSpc>
            </a:pPr>
            <a:r>
              <a:rPr lang="en-US" sz="2000" b="1" dirty="0"/>
              <a:t>3. Analyze the data</a:t>
            </a:r>
          </a:p>
        </p:txBody>
      </p:sp>
      <p:sp>
        <p:nvSpPr>
          <p:cNvPr id="11" name="Rectangle 10">
            <a:extLst>
              <a:ext uri="{FF2B5EF4-FFF2-40B4-BE49-F238E27FC236}">
                <a16:creationId xmlns:a16="http://schemas.microsoft.com/office/drawing/2014/main" id="{E7383ECE-B0CB-490C-97C4-E069B5A76296}"/>
              </a:ext>
            </a:extLst>
          </p:cNvPr>
          <p:cNvSpPr/>
          <p:nvPr/>
        </p:nvSpPr>
        <p:spPr>
          <a:xfrm>
            <a:off x="520519" y="567702"/>
            <a:ext cx="8788400" cy="423449"/>
          </a:xfrm>
          <a:prstGeom prst="rect">
            <a:avLst/>
          </a:prstGeom>
        </p:spPr>
        <p:txBody>
          <a:bodyPr wrap="square">
            <a:spAutoFit/>
          </a:bodyPr>
          <a:lstStyle/>
          <a:p>
            <a:pPr>
              <a:lnSpc>
                <a:spcPct val="150000"/>
              </a:lnSpc>
            </a:pPr>
            <a:r>
              <a:rPr lang="en-US" sz="1600" dirty="0"/>
              <a:t>We can define function to perform t-test on specific metabolite and return p-value </a:t>
            </a:r>
          </a:p>
        </p:txBody>
      </p:sp>
      <p:sp>
        <p:nvSpPr>
          <p:cNvPr id="3" name="Rectangle 2">
            <a:extLst>
              <a:ext uri="{FF2B5EF4-FFF2-40B4-BE49-F238E27FC236}">
                <a16:creationId xmlns:a16="http://schemas.microsoft.com/office/drawing/2014/main" id="{0F09A7E5-9562-41D9-AE26-245E0F736C94}"/>
              </a:ext>
            </a:extLst>
          </p:cNvPr>
          <p:cNvSpPr/>
          <p:nvPr/>
        </p:nvSpPr>
        <p:spPr>
          <a:xfrm>
            <a:off x="408561" y="3177226"/>
            <a:ext cx="8531158" cy="2031325"/>
          </a:xfrm>
          <a:prstGeom prst="rect">
            <a:avLst/>
          </a:prstGeom>
        </p:spPr>
        <p:txBody>
          <a:bodyPr wrap="square">
            <a:spAutoFit/>
          </a:bodyPr>
          <a:lstStyle/>
          <a:p>
            <a:r>
              <a:rPr lang="en-US" dirty="0" err="1">
                <a:solidFill>
                  <a:srgbClr val="0F3CDB"/>
                </a:solidFill>
                <a:latin typeface="Consolas, Courier New"/>
              </a:rPr>
              <a:t>myttest</a:t>
            </a:r>
            <a:r>
              <a:rPr lang="en-US" dirty="0">
                <a:solidFill>
                  <a:srgbClr val="0F3CDB"/>
                </a:solidFill>
                <a:latin typeface="Consolas, Courier New"/>
              </a:rPr>
              <a:t> &lt;- function(</a:t>
            </a:r>
            <a:r>
              <a:rPr lang="en-US" dirty="0" err="1">
                <a:solidFill>
                  <a:srgbClr val="0F3CDB"/>
                </a:solidFill>
                <a:latin typeface="Consolas, Courier New"/>
              </a:rPr>
              <a:t>idx</a:t>
            </a:r>
            <a:r>
              <a:rPr lang="en-US" dirty="0">
                <a:solidFill>
                  <a:srgbClr val="0F3CDB"/>
                </a:solidFill>
                <a:latin typeface="Consolas, Courier New"/>
              </a:rPr>
              <a:t>){</a:t>
            </a:r>
          </a:p>
          <a:p>
            <a:r>
              <a:rPr lang="en-US" dirty="0">
                <a:solidFill>
                  <a:srgbClr val="0F3CDB"/>
                </a:solidFill>
                <a:latin typeface="Consolas, Courier New"/>
              </a:rPr>
              <a:t>           res &lt;- </a:t>
            </a:r>
            <a:r>
              <a:rPr lang="en-US" dirty="0" err="1">
                <a:solidFill>
                  <a:srgbClr val="0F3CDB"/>
                </a:solidFill>
                <a:latin typeface="Consolas, Courier New"/>
              </a:rPr>
              <a:t>t.test</a:t>
            </a:r>
            <a:r>
              <a:rPr lang="en-US" dirty="0">
                <a:solidFill>
                  <a:srgbClr val="0F3CDB"/>
                </a:solidFill>
                <a:latin typeface="Consolas, Courier New"/>
              </a:rPr>
              <a:t>(x = covid19_log2_data[1:26, </a:t>
            </a:r>
            <a:r>
              <a:rPr lang="en-US" dirty="0" err="1">
                <a:solidFill>
                  <a:srgbClr val="0F3CDB"/>
                </a:solidFill>
                <a:latin typeface="Consolas, Courier New"/>
              </a:rPr>
              <a:t>idx</a:t>
            </a:r>
            <a:r>
              <a:rPr lang="en-US" dirty="0">
                <a:solidFill>
                  <a:srgbClr val="0F3CDB"/>
                </a:solidFill>
                <a:latin typeface="Consolas, Courier New"/>
              </a:rPr>
              <a:t>],</a:t>
            </a:r>
          </a:p>
          <a:p>
            <a:r>
              <a:rPr lang="en-US" dirty="0">
                <a:solidFill>
                  <a:srgbClr val="0F3CDB"/>
                </a:solidFill>
                <a:latin typeface="Consolas, Courier New"/>
              </a:rPr>
              <a:t>                         y = covid19_log2_data[27:76, </a:t>
            </a:r>
            <a:r>
              <a:rPr lang="en-US" dirty="0" err="1">
                <a:solidFill>
                  <a:srgbClr val="0F3CDB"/>
                </a:solidFill>
                <a:latin typeface="Consolas, Courier New"/>
              </a:rPr>
              <a:t>idx</a:t>
            </a:r>
            <a:r>
              <a:rPr lang="en-US" dirty="0">
                <a:solidFill>
                  <a:srgbClr val="0F3CDB"/>
                </a:solidFill>
                <a:latin typeface="Consolas, Courier New"/>
              </a:rPr>
              <a:t>])</a:t>
            </a:r>
          </a:p>
          <a:p>
            <a:endParaRPr lang="en-US" dirty="0">
              <a:solidFill>
                <a:srgbClr val="0F3CDB"/>
              </a:solidFill>
              <a:latin typeface="Consolas, Courier New"/>
            </a:endParaRPr>
          </a:p>
          <a:p>
            <a:r>
              <a:rPr lang="en-US" dirty="0">
                <a:solidFill>
                  <a:srgbClr val="0F3CDB"/>
                </a:solidFill>
                <a:latin typeface="Consolas, Courier New"/>
              </a:rPr>
              <a:t>           return (</a:t>
            </a:r>
            <a:r>
              <a:rPr lang="en-US" dirty="0" err="1">
                <a:solidFill>
                  <a:srgbClr val="0F3CDB"/>
                </a:solidFill>
                <a:latin typeface="Consolas, Courier New"/>
              </a:rPr>
              <a:t>res$p.value</a:t>
            </a:r>
            <a:r>
              <a:rPr lang="en-US" dirty="0">
                <a:solidFill>
                  <a:srgbClr val="0F3CDB"/>
                </a:solidFill>
                <a:latin typeface="Consolas, Courier New"/>
              </a:rPr>
              <a:t>)</a:t>
            </a:r>
          </a:p>
          <a:p>
            <a:endParaRPr lang="en-US" dirty="0">
              <a:solidFill>
                <a:srgbClr val="0F3CDB"/>
              </a:solidFill>
              <a:latin typeface="Consolas, Courier New"/>
            </a:endParaRPr>
          </a:p>
          <a:p>
            <a:r>
              <a:rPr lang="en-US" dirty="0">
                <a:solidFill>
                  <a:srgbClr val="0F3CDB"/>
                </a:solidFill>
                <a:latin typeface="Consolas, Courier New"/>
              </a:rPr>
              <a:t>                               }</a:t>
            </a:r>
            <a:endParaRPr lang="en-US" b="0" dirty="0">
              <a:solidFill>
                <a:srgbClr val="0F3CDB"/>
              </a:solidFill>
              <a:effectLst/>
              <a:latin typeface="Consolas, Courier New"/>
            </a:endParaRPr>
          </a:p>
        </p:txBody>
      </p:sp>
      <p:sp>
        <p:nvSpPr>
          <p:cNvPr id="5" name="Rectangle 4">
            <a:extLst>
              <a:ext uri="{FF2B5EF4-FFF2-40B4-BE49-F238E27FC236}">
                <a16:creationId xmlns:a16="http://schemas.microsoft.com/office/drawing/2014/main" id="{6505E7D2-0CC8-4E7D-AD76-69E1691253EE}"/>
              </a:ext>
            </a:extLst>
          </p:cNvPr>
          <p:cNvSpPr/>
          <p:nvPr/>
        </p:nvSpPr>
        <p:spPr>
          <a:xfrm>
            <a:off x="3695609" y="1282474"/>
            <a:ext cx="1701800" cy="1363351"/>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Function</a:t>
            </a:r>
          </a:p>
        </p:txBody>
      </p:sp>
      <p:sp>
        <p:nvSpPr>
          <p:cNvPr id="7" name="TextBox 6">
            <a:extLst>
              <a:ext uri="{FF2B5EF4-FFF2-40B4-BE49-F238E27FC236}">
                <a16:creationId xmlns:a16="http://schemas.microsoft.com/office/drawing/2014/main" id="{529072A0-3DCB-4330-999B-F0C5BE15E017}"/>
              </a:ext>
            </a:extLst>
          </p:cNvPr>
          <p:cNvSpPr txBox="1"/>
          <p:nvPr/>
        </p:nvSpPr>
        <p:spPr>
          <a:xfrm>
            <a:off x="1850039" y="1881663"/>
            <a:ext cx="956661" cy="400110"/>
          </a:xfrm>
          <a:prstGeom prst="rect">
            <a:avLst/>
          </a:prstGeom>
          <a:noFill/>
          <a:ln>
            <a:solidFill>
              <a:schemeClr val="tx1"/>
            </a:solidFill>
          </a:ln>
        </p:spPr>
        <p:txBody>
          <a:bodyPr wrap="square" rtlCol="0">
            <a:spAutoFit/>
          </a:bodyPr>
          <a:lstStyle/>
          <a:p>
            <a:r>
              <a:rPr lang="en-US" sz="2000" b="1" dirty="0"/>
              <a:t>Input </a:t>
            </a:r>
          </a:p>
        </p:txBody>
      </p:sp>
      <p:sp>
        <p:nvSpPr>
          <p:cNvPr id="17" name="TextBox 16">
            <a:extLst>
              <a:ext uri="{FF2B5EF4-FFF2-40B4-BE49-F238E27FC236}">
                <a16:creationId xmlns:a16="http://schemas.microsoft.com/office/drawing/2014/main" id="{71B38843-B5DC-41E2-8333-B43D5ECE992B}"/>
              </a:ext>
            </a:extLst>
          </p:cNvPr>
          <p:cNvSpPr txBox="1"/>
          <p:nvPr/>
        </p:nvSpPr>
        <p:spPr>
          <a:xfrm>
            <a:off x="6286318" y="1849975"/>
            <a:ext cx="956661" cy="400110"/>
          </a:xfrm>
          <a:prstGeom prst="rect">
            <a:avLst/>
          </a:prstGeom>
          <a:noFill/>
          <a:ln>
            <a:solidFill>
              <a:schemeClr val="tx1"/>
            </a:solidFill>
          </a:ln>
        </p:spPr>
        <p:txBody>
          <a:bodyPr wrap="square" rtlCol="0">
            <a:spAutoFit/>
          </a:bodyPr>
          <a:lstStyle/>
          <a:p>
            <a:r>
              <a:rPr lang="en-US" sz="2000" b="1" dirty="0"/>
              <a:t>Output </a:t>
            </a:r>
          </a:p>
        </p:txBody>
      </p:sp>
      <p:cxnSp>
        <p:nvCxnSpPr>
          <p:cNvPr id="9" name="Straight Arrow Connector 8">
            <a:extLst>
              <a:ext uri="{FF2B5EF4-FFF2-40B4-BE49-F238E27FC236}">
                <a16:creationId xmlns:a16="http://schemas.microsoft.com/office/drawing/2014/main" id="{581A5346-660D-4397-85AE-174E40832395}"/>
              </a:ext>
            </a:extLst>
          </p:cNvPr>
          <p:cNvCxnSpPr>
            <a:cxnSpLocks/>
          </p:cNvCxnSpPr>
          <p:nvPr/>
        </p:nvCxnSpPr>
        <p:spPr>
          <a:xfrm>
            <a:off x="2933700" y="2080636"/>
            <a:ext cx="533400" cy="10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DD3D9201-5F39-44B0-BF00-D2B04DC99872}"/>
              </a:ext>
            </a:extLst>
          </p:cNvPr>
          <p:cNvCxnSpPr>
            <a:cxnSpLocks/>
          </p:cNvCxnSpPr>
          <p:nvPr/>
        </p:nvCxnSpPr>
        <p:spPr>
          <a:xfrm>
            <a:off x="5625918" y="2079554"/>
            <a:ext cx="533400" cy="10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3A996E72-750D-4BCC-8716-1B85AA898EE5}"/>
              </a:ext>
            </a:extLst>
          </p:cNvPr>
          <p:cNvSpPr/>
          <p:nvPr/>
        </p:nvSpPr>
        <p:spPr>
          <a:xfrm>
            <a:off x="520519" y="1070749"/>
            <a:ext cx="2032181" cy="423449"/>
          </a:xfrm>
          <a:prstGeom prst="rect">
            <a:avLst/>
          </a:prstGeom>
        </p:spPr>
        <p:txBody>
          <a:bodyPr wrap="square">
            <a:spAutoFit/>
          </a:bodyPr>
          <a:lstStyle/>
          <a:p>
            <a:pPr>
              <a:lnSpc>
                <a:spcPct val="150000"/>
              </a:lnSpc>
            </a:pPr>
            <a:r>
              <a:rPr lang="en-US" sz="1600" dirty="0"/>
              <a:t>Function is like a box</a:t>
            </a:r>
          </a:p>
        </p:txBody>
      </p:sp>
      <p:sp>
        <p:nvSpPr>
          <p:cNvPr id="2" name="TextBox 1">
            <a:extLst>
              <a:ext uri="{FF2B5EF4-FFF2-40B4-BE49-F238E27FC236}">
                <a16:creationId xmlns:a16="http://schemas.microsoft.com/office/drawing/2014/main" id="{6C0AE550-402D-9941-B5F1-AB4B83724695}"/>
              </a:ext>
            </a:extLst>
          </p:cNvPr>
          <p:cNvSpPr txBox="1"/>
          <p:nvPr/>
        </p:nvSpPr>
        <p:spPr>
          <a:xfrm>
            <a:off x="1752474" y="2401432"/>
            <a:ext cx="1207254" cy="369332"/>
          </a:xfrm>
          <a:prstGeom prst="rect">
            <a:avLst/>
          </a:prstGeom>
          <a:noFill/>
        </p:spPr>
        <p:txBody>
          <a:bodyPr wrap="none" rtlCol="0">
            <a:spAutoFit/>
          </a:bodyPr>
          <a:lstStyle/>
          <a:p>
            <a:r>
              <a:rPr lang="en-US" altLang="zh-CN" dirty="0"/>
              <a:t>metabolite</a:t>
            </a:r>
            <a:endParaRPr lang="en-US" dirty="0"/>
          </a:p>
        </p:txBody>
      </p:sp>
      <p:sp>
        <p:nvSpPr>
          <p:cNvPr id="12" name="TextBox 11">
            <a:extLst>
              <a:ext uri="{FF2B5EF4-FFF2-40B4-BE49-F238E27FC236}">
                <a16:creationId xmlns:a16="http://schemas.microsoft.com/office/drawing/2014/main" id="{A4F7A8D5-2F1C-4248-BAAE-81088EE2C704}"/>
              </a:ext>
            </a:extLst>
          </p:cNvPr>
          <p:cNvSpPr txBox="1"/>
          <p:nvPr/>
        </p:nvSpPr>
        <p:spPr>
          <a:xfrm>
            <a:off x="6281447" y="2364853"/>
            <a:ext cx="876522" cy="369332"/>
          </a:xfrm>
          <a:prstGeom prst="rect">
            <a:avLst/>
          </a:prstGeom>
          <a:noFill/>
        </p:spPr>
        <p:txBody>
          <a:bodyPr wrap="none" rtlCol="0">
            <a:spAutoFit/>
          </a:bodyPr>
          <a:lstStyle/>
          <a:p>
            <a:r>
              <a:rPr lang="en-US" altLang="zh-CN" dirty="0"/>
              <a:t>p-value</a:t>
            </a:r>
            <a:endParaRPr lang="en-US" dirty="0"/>
          </a:p>
        </p:txBody>
      </p:sp>
      <p:sp>
        <p:nvSpPr>
          <p:cNvPr id="13" name="Rectangle 12">
            <a:extLst>
              <a:ext uri="{FF2B5EF4-FFF2-40B4-BE49-F238E27FC236}">
                <a16:creationId xmlns:a16="http://schemas.microsoft.com/office/drawing/2014/main" id="{5CA000B6-082C-6349-BE83-8F72A42893FA}"/>
              </a:ext>
            </a:extLst>
          </p:cNvPr>
          <p:cNvSpPr/>
          <p:nvPr/>
        </p:nvSpPr>
        <p:spPr>
          <a:xfrm>
            <a:off x="685618" y="6165776"/>
            <a:ext cx="7721781" cy="369332"/>
          </a:xfrm>
          <a:prstGeom prst="rect">
            <a:avLst/>
          </a:prstGeom>
        </p:spPr>
        <p:txBody>
          <a:bodyPr wrap="square">
            <a:spAutoFit/>
          </a:bodyPr>
          <a:lstStyle/>
          <a:p>
            <a:r>
              <a:rPr lang="en-US" altLang="zh-CN" dirty="0" err="1">
                <a:solidFill>
                  <a:srgbClr val="0F3CDB"/>
                </a:solidFill>
                <a:latin typeface="Consolas, Courier New"/>
              </a:rPr>
              <a:t>m</a:t>
            </a:r>
            <a:r>
              <a:rPr lang="en-US" altLang="zh-CN" b="0" dirty="0" err="1">
                <a:solidFill>
                  <a:srgbClr val="0F3CDB"/>
                </a:solidFill>
                <a:effectLst/>
                <a:latin typeface="Consolas, Courier New"/>
              </a:rPr>
              <a:t>yttest</a:t>
            </a:r>
            <a:r>
              <a:rPr lang="en-US" altLang="zh-CN" b="0" dirty="0">
                <a:solidFill>
                  <a:srgbClr val="0F3CDB"/>
                </a:solidFill>
                <a:effectLst/>
                <a:latin typeface="Consolas, Courier New"/>
              </a:rPr>
              <a:t>(1)</a:t>
            </a:r>
            <a:endParaRPr lang="en-US" b="0" dirty="0">
              <a:solidFill>
                <a:srgbClr val="0F3CDB"/>
              </a:solidFill>
              <a:effectLst/>
              <a:latin typeface="Consolas, Courier New"/>
            </a:endParaRPr>
          </a:p>
        </p:txBody>
      </p:sp>
    </p:spTree>
    <p:extLst>
      <p:ext uri="{BB962C8B-B14F-4D97-AF65-F5344CB8AC3E}">
        <p14:creationId xmlns:p14="http://schemas.microsoft.com/office/powerpoint/2010/main" val="10082431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245214F-BB0F-4788-BD7A-8262909DD310}"/>
              </a:ext>
            </a:extLst>
          </p:cNvPr>
          <p:cNvSpPr/>
          <p:nvPr/>
        </p:nvSpPr>
        <p:spPr>
          <a:xfrm>
            <a:off x="215900" y="-30232"/>
            <a:ext cx="8106715" cy="506292"/>
          </a:xfrm>
          <a:prstGeom prst="rect">
            <a:avLst/>
          </a:prstGeom>
        </p:spPr>
        <p:txBody>
          <a:bodyPr wrap="square">
            <a:spAutoFit/>
          </a:bodyPr>
          <a:lstStyle/>
          <a:p>
            <a:pPr>
              <a:lnSpc>
                <a:spcPct val="150000"/>
              </a:lnSpc>
            </a:pPr>
            <a:r>
              <a:rPr lang="en-US" sz="2000" b="1" dirty="0"/>
              <a:t>3. Analyze the data</a:t>
            </a:r>
          </a:p>
        </p:txBody>
      </p:sp>
      <p:sp>
        <p:nvSpPr>
          <p:cNvPr id="11" name="Rectangle 10">
            <a:extLst>
              <a:ext uri="{FF2B5EF4-FFF2-40B4-BE49-F238E27FC236}">
                <a16:creationId xmlns:a16="http://schemas.microsoft.com/office/drawing/2014/main" id="{E7383ECE-B0CB-490C-97C4-E069B5A76296}"/>
              </a:ext>
            </a:extLst>
          </p:cNvPr>
          <p:cNvSpPr/>
          <p:nvPr/>
        </p:nvSpPr>
        <p:spPr>
          <a:xfrm>
            <a:off x="565374" y="3993204"/>
            <a:ext cx="8788400" cy="423449"/>
          </a:xfrm>
          <a:prstGeom prst="rect">
            <a:avLst/>
          </a:prstGeom>
        </p:spPr>
        <p:txBody>
          <a:bodyPr wrap="square">
            <a:spAutoFit/>
          </a:bodyPr>
          <a:lstStyle/>
          <a:p>
            <a:pPr>
              <a:lnSpc>
                <a:spcPct val="150000"/>
              </a:lnSpc>
            </a:pPr>
            <a:r>
              <a:rPr lang="en-US" sz="1600" dirty="0"/>
              <a:t>Using of</a:t>
            </a:r>
            <a:r>
              <a:rPr lang="zh-CN" altLang="en-US" sz="1600" dirty="0"/>
              <a:t> </a:t>
            </a:r>
            <a:r>
              <a:rPr lang="en-US" altLang="zh-CN" sz="1600" dirty="0"/>
              <a:t>command</a:t>
            </a:r>
            <a:r>
              <a:rPr lang="en-US" sz="1600" dirty="0"/>
              <a:t> </a:t>
            </a:r>
            <a:r>
              <a:rPr lang="en-US" sz="1600" dirty="0" err="1"/>
              <a:t>sapply</a:t>
            </a:r>
            <a:r>
              <a:rPr lang="en-US" sz="1600" dirty="0"/>
              <a:t> to perform t-test on each row</a:t>
            </a:r>
          </a:p>
        </p:txBody>
      </p:sp>
      <p:sp>
        <p:nvSpPr>
          <p:cNvPr id="3" name="Rectangle 2">
            <a:extLst>
              <a:ext uri="{FF2B5EF4-FFF2-40B4-BE49-F238E27FC236}">
                <a16:creationId xmlns:a16="http://schemas.microsoft.com/office/drawing/2014/main" id="{0F09A7E5-9562-41D9-AE26-245E0F736C94}"/>
              </a:ext>
            </a:extLst>
          </p:cNvPr>
          <p:cNvSpPr/>
          <p:nvPr/>
        </p:nvSpPr>
        <p:spPr>
          <a:xfrm>
            <a:off x="565374" y="5385100"/>
            <a:ext cx="8413255" cy="369332"/>
          </a:xfrm>
          <a:prstGeom prst="rect">
            <a:avLst/>
          </a:prstGeom>
        </p:spPr>
        <p:txBody>
          <a:bodyPr wrap="square">
            <a:spAutoFit/>
          </a:bodyPr>
          <a:lstStyle/>
          <a:p>
            <a:r>
              <a:rPr lang="en-US" dirty="0" err="1">
                <a:solidFill>
                  <a:srgbClr val="0F3CDB"/>
                </a:solidFill>
                <a:latin typeface="Consolas, Courier New"/>
              </a:rPr>
              <a:t>pvals</a:t>
            </a:r>
            <a:r>
              <a:rPr lang="en-US" dirty="0">
                <a:solidFill>
                  <a:srgbClr val="0F3CDB"/>
                </a:solidFill>
                <a:latin typeface="Consolas, Courier New"/>
              </a:rPr>
              <a:t> &lt;- </a:t>
            </a:r>
            <a:r>
              <a:rPr lang="en-US" dirty="0" err="1">
                <a:solidFill>
                  <a:srgbClr val="0F3CDB"/>
                </a:solidFill>
                <a:latin typeface="Consolas, Courier New"/>
              </a:rPr>
              <a:t>sapply</a:t>
            </a:r>
            <a:r>
              <a:rPr lang="en-US" dirty="0">
                <a:solidFill>
                  <a:srgbClr val="0F3CDB"/>
                </a:solidFill>
                <a:latin typeface="Consolas, Courier New"/>
              </a:rPr>
              <a:t>(X=</a:t>
            </a:r>
            <a:r>
              <a:rPr lang="en-US" dirty="0">
                <a:solidFill>
                  <a:srgbClr val="0F3CDB"/>
                </a:solidFill>
                <a:highlight>
                  <a:srgbClr val="00FFFF"/>
                </a:highlight>
                <a:latin typeface="Consolas, Courier New"/>
              </a:rPr>
              <a:t>1:ncol(covid19_log2_data),</a:t>
            </a:r>
            <a:r>
              <a:rPr lang="en-US" dirty="0">
                <a:solidFill>
                  <a:srgbClr val="0F3CDB"/>
                </a:solidFill>
                <a:latin typeface="Consolas, Courier New"/>
              </a:rPr>
              <a:t>FUN=</a:t>
            </a:r>
            <a:r>
              <a:rPr lang="en-US" dirty="0" err="1">
                <a:solidFill>
                  <a:srgbClr val="0F3CDB"/>
                </a:solidFill>
                <a:highlight>
                  <a:srgbClr val="00FFFF"/>
                </a:highlight>
                <a:latin typeface="Consolas, Courier New"/>
              </a:rPr>
              <a:t>myttest</a:t>
            </a:r>
            <a:r>
              <a:rPr lang="en-US" dirty="0">
                <a:solidFill>
                  <a:srgbClr val="0F3CDB"/>
                </a:solidFill>
                <a:latin typeface="Consolas, Courier New"/>
              </a:rPr>
              <a:t>)</a:t>
            </a:r>
            <a:endParaRPr lang="en-US" b="0" dirty="0">
              <a:solidFill>
                <a:srgbClr val="0F3CDB"/>
              </a:solidFill>
              <a:effectLst/>
              <a:latin typeface="Consolas, Courier New"/>
            </a:endParaRPr>
          </a:p>
        </p:txBody>
      </p:sp>
      <p:pic>
        <p:nvPicPr>
          <p:cNvPr id="4" name="Picture 3">
            <a:extLst>
              <a:ext uri="{FF2B5EF4-FFF2-40B4-BE49-F238E27FC236}">
                <a16:creationId xmlns:a16="http://schemas.microsoft.com/office/drawing/2014/main" id="{B6043DFA-ECAA-49D7-BA18-2A0890072423}"/>
              </a:ext>
            </a:extLst>
          </p:cNvPr>
          <p:cNvPicPr>
            <a:picLocks noChangeAspect="1"/>
          </p:cNvPicPr>
          <p:nvPr/>
        </p:nvPicPr>
        <p:blipFill>
          <a:blip r:embed="rId3"/>
          <a:stretch>
            <a:fillRect/>
          </a:stretch>
        </p:blipFill>
        <p:spPr>
          <a:xfrm>
            <a:off x="565374" y="4495594"/>
            <a:ext cx="7933360" cy="644407"/>
          </a:xfrm>
          <a:prstGeom prst="rect">
            <a:avLst/>
          </a:prstGeom>
        </p:spPr>
      </p:pic>
      <p:sp>
        <p:nvSpPr>
          <p:cNvPr id="6" name="Rectangle 5">
            <a:extLst>
              <a:ext uri="{FF2B5EF4-FFF2-40B4-BE49-F238E27FC236}">
                <a16:creationId xmlns:a16="http://schemas.microsoft.com/office/drawing/2014/main" id="{93E724B8-296A-405C-B5A9-0A0325B30DED}"/>
              </a:ext>
            </a:extLst>
          </p:cNvPr>
          <p:cNvSpPr/>
          <p:nvPr/>
        </p:nvSpPr>
        <p:spPr>
          <a:xfrm>
            <a:off x="565374" y="6061721"/>
            <a:ext cx="8788400" cy="423449"/>
          </a:xfrm>
          <a:prstGeom prst="rect">
            <a:avLst/>
          </a:prstGeom>
        </p:spPr>
        <p:txBody>
          <a:bodyPr wrap="square">
            <a:spAutoFit/>
          </a:bodyPr>
          <a:lstStyle/>
          <a:p>
            <a:pPr>
              <a:lnSpc>
                <a:spcPct val="150000"/>
              </a:lnSpc>
            </a:pPr>
            <a:r>
              <a:rPr lang="en-US" sz="1600" dirty="0" err="1"/>
              <a:t>nrow</a:t>
            </a:r>
            <a:r>
              <a:rPr lang="en-US" sz="1600" dirty="0"/>
              <a:t> return the number of rows of a matrix or </a:t>
            </a:r>
            <a:r>
              <a:rPr lang="en-US" sz="1600" dirty="0" err="1"/>
              <a:t>dataframe</a:t>
            </a:r>
            <a:endParaRPr lang="en-US" sz="1600" dirty="0"/>
          </a:p>
        </p:txBody>
      </p:sp>
      <p:sp>
        <p:nvSpPr>
          <p:cNvPr id="15" name="Rectangle 14">
            <a:extLst>
              <a:ext uri="{FF2B5EF4-FFF2-40B4-BE49-F238E27FC236}">
                <a16:creationId xmlns:a16="http://schemas.microsoft.com/office/drawing/2014/main" id="{9CDF33CB-968B-4A4A-AB06-C635BD93A8E5}"/>
              </a:ext>
            </a:extLst>
          </p:cNvPr>
          <p:cNvSpPr/>
          <p:nvPr/>
        </p:nvSpPr>
        <p:spPr>
          <a:xfrm>
            <a:off x="565374" y="475203"/>
            <a:ext cx="8788400" cy="423449"/>
          </a:xfrm>
          <a:prstGeom prst="rect">
            <a:avLst/>
          </a:prstGeom>
        </p:spPr>
        <p:txBody>
          <a:bodyPr wrap="square">
            <a:spAutoFit/>
          </a:bodyPr>
          <a:lstStyle/>
          <a:p>
            <a:pPr>
              <a:lnSpc>
                <a:spcPct val="150000"/>
              </a:lnSpc>
            </a:pPr>
            <a:r>
              <a:rPr lang="en-US" sz="1600" dirty="0"/>
              <a:t>Perform test for all metabolites</a:t>
            </a:r>
          </a:p>
        </p:txBody>
      </p:sp>
      <p:sp>
        <p:nvSpPr>
          <p:cNvPr id="5" name="Rectangle 4">
            <a:extLst>
              <a:ext uri="{FF2B5EF4-FFF2-40B4-BE49-F238E27FC236}">
                <a16:creationId xmlns:a16="http://schemas.microsoft.com/office/drawing/2014/main" id="{5C0F03AF-4611-41D4-9048-7F26F199D89F}"/>
              </a:ext>
            </a:extLst>
          </p:cNvPr>
          <p:cNvSpPr/>
          <p:nvPr/>
        </p:nvSpPr>
        <p:spPr>
          <a:xfrm>
            <a:off x="577263" y="940695"/>
            <a:ext cx="8531158" cy="1477328"/>
          </a:xfrm>
          <a:prstGeom prst="rect">
            <a:avLst/>
          </a:prstGeom>
        </p:spPr>
        <p:txBody>
          <a:bodyPr wrap="square">
            <a:spAutoFit/>
          </a:bodyPr>
          <a:lstStyle/>
          <a:p>
            <a:r>
              <a:rPr lang="en-US" dirty="0" err="1">
                <a:solidFill>
                  <a:srgbClr val="0F3CDB"/>
                </a:solidFill>
                <a:latin typeface="Consolas, Courier New"/>
              </a:rPr>
              <a:t>pvals</a:t>
            </a:r>
            <a:r>
              <a:rPr lang="en-US" dirty="0">
                <a:solidFill>
                  <a:srgbClr val="0F3CDB"/>
                </a:solidFill>
                <a:latin typeface="Consolas, Courier New"/>
              </a:rPr>
              <a:t> &lt;- c()</a:t>
            </a:r>
          </a:p>
          <a:p>
            <a:r>
              <a:rPr lang="en-US" dirty="0">
                <a:solidFill>
                  <a:srgbClr val="0F3CDB"/>
                </a:solidFill>
                <a:latin typeface="Consolas, Courier New"/>
              </a:rPr>
              <a:t>for(</a:t>
            </a:r>
            <a:r>
              <a:rPr lang="en-US" dirty="0" err="1">
                <a:solidFill>
                  <a:srgbClr val="0F3CDB"/>
                </a:solidFill>
                <a:latin typeface="Consolas, Courier New"/>
              </a:rPr>
              <a:t>i</a:t>
            </a:r>
            <a:r>
              <a:rPr lang="en-US" dirty="0">
                <a:solidFill>
                  <a:srgbClr val="0F3CDB"/>
                </a:solidFill>
                <a:latin typeface="Consolas, Courier New"/>
              </a:rPr>
              <a:t> in 1:nrow(covid19_log2_data)){</a:t>
            </a:r>
          </a:p>
          <a:p>
            <a:r>
              <a:rPr lang="en-US" b="0" dirty="0">
                <a:solidFill>
                  <a:srgbClr val="0F3CDB"/>
                </a:solidFill>
                <a:effectLst/>
                <a:latin typeface="Consolas, Courier New"/>
              </a:rPr>
              <a:t>  </a:t>
            </a:r>
            <a:r>
              <a:rPr lang="en-US" dirty="0">
                <a:solidFill>
                  <a:srgbClr val="0F3CDB"/>
                </a:solidFill>
                <a:latin typeface="Consolas, Courier New"/>
              </a:rPr>
              <a:t>p &lt;- </a:t>
            </a:r>
            <a:r>
              <a:rPr lang="en-US" b="0" dirty="0" err="1">
                <a:solidFill>
                  <a:srgbClr val="0F3CDB"/>
                </a:solidFill>
                <a:effectLst/>
                <a:latin typeface="Consolas, Courier New"/>
              </a:rPr>
              <a:t>myttest</a:t>
            </a:r>
            <a:r>
              <a:rPr lang="en-US" b="0" dirty="0">
                <a:solidFill>
                  <a:srgbClr val="0F3CDB"/>
                </a:solidFill>
                <a:effectLst/>
                <a:latin typeface="Consolas, Courier New"/>
              </a:rPr>
              <a:t>(</a:t>
            </a:r>
            <a:r>
              <a:rPr lang="en-US" b="0" dirty="0" err="1">
                <a:solidFill>
                  <a:srgbClr val="0F3CDB"/>
                </a:solidFill>
                <a:effectLst/>
                <a:latin typeface="Consolas, Courier New"/>
              </a:rPr>
              <a:t>i</a:t>
            </a:r>
            <a:r>
              <a:rPr lang="en-US" b="0" dirty="0">
                <a:solidFill>
                  <a:srgbClr val="0F3CDB"/>
                </a:solidFill>
                <a:effectLst/>
                <a:latin typeface="Consolas, Courier New"/>
              </a:rPr>
              <a:t>)</a:t>
            </a:r>
          </a:p>
          <a:p>
            <a:r>
              <a:rPr lang="en-US" dirty="0">
                <a:solidFill>
                  <a:srgbClr val="0F3CDB"/>
                </a:solidFill>
                <a:latin typeface="Consolas, Courier New"/>
              </a:rPr>
              <a:t>  </a:t>
            </a:r>
            <a:r>
              <a:rPr lang="en-US" dirty="0" err="1">
                <a:solidFill>
                  <a:srgbClr val="0F3CDB"/>
                </a:solidFill>
                <a:latin typeface="Consolas, Courier New"/>
              </a:rPr>
              <a:t>pvals</a:t>
            </a:r>
            <a:r>
              <a:rPr lang="en-US" dirty="0">
                <a:solidFill>
                  <a:srgbClr val="0F3CDB"/>
                </a:solidFill>
                <a:latin typeface="Consolas, Courier New"/>
              </a:rPr>
              <a:t> &lt;- c(</a:t>
            </a:r>
            <a:r>
              <a:rPr lang="en-US" dirty="0" err="1">
                <a:solidFill>
                  <a:srgbClr val="0F3CDB"/>
                </a:solidFill>
                <a:latin typeface="Consolas, Courier New"/>
              </a:rPr>
              <a:t>pvals,p</a:t>
            </a:r>
            <a:r>
              <a:rPr lang="en-US" dirty="0">
                <a:solidFill>
                  <a:srgbClr val="0F3CDB"/>
                </a:solidFill>
                <a:latin typeface="Consolas, Courier New"/>
              </a:rPr>
              <a:t>)</a:t>
            </a:r>
            <a:endParaRPr lang="en-US" b="0" dirty="0">
              <a:solidFill>
                <a:srgbClr val="0F3CDB"/>
              </a:solidFill>
              <a:effectLst/>
              <a:latin typeface="Consolas, Courier New"/>
            </a:endParaRPr>
          </a:p>
          <a:p>
            <a:r>
              <a:rPr lang="en-US" b="0" dirty="0">
                <a:solidFill>
                  <a:srgbClr val="0F3CDB"/>
                </a:solidFill>
                <a:effectLst/>
                <a:latin typeface="Consolas, Courier New"/>
              </a:rPr>
              <a:t>}</a:t>
            </a:r>
          </a:p>
        </p:txBody>
      </p:sp>
      <p:sp>
        <p:nvSpPr>
          <p:cNvPr id="17" name="TextBox 16">
            <a:extLst>
              <a:ext uri="{FF2B5EF4-FFF2-40B4-BE49-F238E27FC236}">
                <a16:creationId xmlns:a16="http://schemas.microsoft.com/office/drawing/2014/main" id="{9ECA6DB0-EA2C-41B9-A52F-B823D119ACED}"/>
              </a:ext>
            </a:extLst>
          </p:cNvPr>
          <p:cNvSpPr txBox="1"/>
          <p:nvPr/>
        </p:nvSpPr>
        <p:spPr>
          <a:xfrm>
            <a:off x="577263" y="2266731"/>
            <a:ext cx="7508584" cy="792781"/>
          </a:xfrm>
          <a:prstGeom prst="rect">
            <a:avLst/>
          </a:prstGeom>
          <a:noFill/>
        </p:spPr>
        <p:txBody>
          <a:bodyPr wrap="square">
            <a:spAutoFit/>
          </a:bodyPr>
          <a:lstStyle/>
          <a:p>
            <a:pPr>
              <a:lnSpc>
                <a:spcPct val="150000"/>
              </a:lnSpc>
            </a:pPr>
            <a:r>
              <a:rPr lang="en-US" sz="1600" dirty="0"/>
              <a:t>1:10 generates a vector c(1,2,3,4,5,6,7,8,9,10). Here 1:nrow(</a:t>
            </a:r>
            <a:r>
              <a:rPr lang="en-US" sz="1600" dirty="0" err="1"/>
              <a:t>mydata</a:t>
            </a:r>
            <a:r>
              <a:rPr lang="en-US" sz="1600" dirty="0"/>
              <a:t>) return the row indexes of </a:t>
            </a:r>
            <a:r>
              <a:rPr lang="en-US" sz="1600" dirty="0" err="1"/>
              <a:t>mydata</a:t>
            </a:r>
            <a:endParaRPr lang="en-US" sz="1600" dirty="0"/>
          </a:p>
        </p:txBody>
      </p:sp>
    </p:spTree>
    <p:extLst>
      <p:ext uri="{BB962C8B-B14F-4D97-AF65-F5344CB8AC3E}">
        <p14:creationId xmlns:p14="http://schemas.microsoft.com/office/powerpoint/2010/main" val="1070856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
            <a:extLst>
              <a:ext uri="{FF2B5EF4-FFF2-40B4-BE49-F238E27FC236}">
                <a16:creationId xmlns:a16="http://schemas.microsoft.com/office/drawing/2014/main" id="{D160BD81-6772-43DD-9B21-353658B185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7120" y="3986883"/>
            <a:ext cx="1629507" cy="126286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AF72D4F6-25BA-4CA8-88A9-660A655AD092}"/>
              </a:ext>
            </a:extLst>
          </p:cNvPr>
          <p:cNvSpPr txBox="1"/>
          <p:nvPr/>
        </p:nvSpPr>
        <p:spPr>
          <a:xfrm>
            <a:off x="593590" y="5539733"/>
            <a:ext cx="8457813"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Lots of functions or packages (spells) that developed by statistical researchers, but users can also create their own. Users don’t have to pay. Once experienced enough, users are almost unlimited in their ability to change their environment.</a:t>
            </a:r>
          </a:p>
        </p:txBody>
      </p:sp>
      <p:pic>
        <p:nvPicPr>
          <p:cNvPr id="1028" name="Picture 4" descr="Image result for muggle harry potter">
            <a:extLst>
              <a:ext uri="{FF2B5EF4-FFF2-40B4-BE49-F238E27FC236}">
                <a16:creationId xmlns:a16="http://schemas.microsoft.com/office/drawing/2014/main" id="{CC64C42E-1791-4796-9EAC-6AE56A4FF4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308" b="6313"/>
          <a:stretch/>
        </p:blipFill>
        <p:spPr bwMode="auto">
          <a:xfrm>
            <a:off x="4198583" y="589864"/>
            <a:ext cx="3331554" cy="179207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8B1CD4BC-AA78-4BDD-8C62-0833BB047734}"/>
              </a:ext>
            </a:extLst>
          </p:cNvPr>
          <p:cNvPicPr>
            <a:picLocks noChangeAspect="1"/>
          </p:cNvPicPr>
          <p:nvPr/>
        </p:nvPicPr>
        <p:blipFill>
          <a:blip r:embed="rId4"/>
          <a:stretch>
            <a:fillRect/>
          </a:stretch>
        </p:blipFill>
        <p:spPr>
          <a:xfrm>
            <a:off x="4518370" y="3770775"/>
            <a:ext cx="3011767" cy="1695084"/>
          </a:xfrm>
          <a:prstGeom prst="rect">
            <a:avLst/>
          </a:prstGeom>
        </p:spPr>
      </p:pic>
      <p:pic>
        <p:nvPicPr>
          <p:cNvPr id="1030" name="Picture 6" descr="Image result for graphpad prism">
            <a:extLst>
              <a:ext uri="{FF2B5EF4-FFF2-40B4-BE49-F238E27FC236}">
                <a16:creationId xmlns:a16="http://schemas.microsoft.com/office/drawing/2014/main" id="{CD3CBDBF-D9DE-4795-BB61-801DD5D274E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6654" t="1624" r="36429" b="8198"/>
          <a:stretch/>
        </p:blipFill>
        <p:spPr bwMode="auto">
          <a:xfrm>
            <a:off x="956531" y="1679937"/>
            <a:ext cx="1168746" cy="70199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9BD07B44-0E0C-4919-9D38-2EA01DC2B39A}"/>
              </a:ext>
            </a:extLst>
          </p:cNvPr>
          <p:cNvPicPr>
            <a:picLocks noChangeAspect="1"/>
          </p:cNvPicPr>
          <p:nvPr/>
        </p:nvPicPr>
        <p:blipFill rotWithShape="1">
          <a:blip r:embed="rId6"/>
          <a:srcRect l="6287" t="33080" r="3587" b="34652"/>
          <a:stretch/>
        </p:blipFill>
        <p:spPr>
          <a:xfrm>
            <a:off x="676314" y="944960"/>
            <a:ext cx="1775453" cy="635669"/>
          </a:xfrm>
          <a:prstGeom prst="rect">
            <a:avLst/>
          </a:prstGeom>
        </p:spPr>
      </p:pic>
      <p:pic>
        <p:nvPicPr>
          <p:cNvPr id="1032" name="Picture 8" descr="Image result for SAS logo">
            <a:extLst>
              <a:ext uri="{FF2B5EF4-FFF2-40B4-BE49-F238E27FC236}">
                <a16:creationId xmlns:a16="http://schemas.microsoft.com/office/drawing/2014/main" id="{7DCEACE4-0AB6-4E05-B7FA-AB72ADDB4B2C}"/>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8586" r="43107" b="5041"/>
          <a:stretch/>
        </p:blipFill>
        <p:spPr bwMode="auto">
          <a:xfrm>
            <a:off x="676314" y="340224"/>
            <a:ext cx="1454619" cy="586984"/>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9C533532-4632-4956-9F0A-720834F8D95D}"/>
              </a:ext>
            </a:extLst>
          </p:cNvPr>
          <p:cNvSpPr txBox="1"/>
          <p:nvPr/>
        </p:nvSpPr>
        <p:spPr>
          <a:xfrm>
            <a:off x="2967532" y="633716"/>
            <a:ext cx="1057502" cy="1446550"/>
          </a:xfrm>
          <a:prstGeom prst="rect">
            <a:avLst/>
          </a:prstGeom>
          <a:noFill/>
        </p:spPr>
        <p:txBody>
          <a:bodyPr wrap="square" rtlCol="0">
            <a:spAutoFit/>
          </a:bodyPr>
          <a:lstStyle/>
          <a:p>
            <a:r>
              <a:rPr lang="en-US" sz="8800" dirty="0"/>
              <a:t>=</a:t>
            </a:r>
          </a:p>
        </p:txBody>
      </p:sp>
      <p:sp>
        <p:nvSpPr>
          <p:cNvPr id="20" name="TextBox 19">
            <a:extLst>
              <a:ext uri="{FF2B5EF4-FFF2-40B4-BE49-F238E27FC236}">
                <a16:creationId xmlns:a16="http://schemas.microsoft.com/office/drawing/2014/main" id="{817D3DAA-9B61-4F47-BF02-4DB7BFC7D2F7}"/>
              </a:ext>
            </a:extLst>
          </p:cNvPr>
          <p:cNvSpPr txBox="1"/>
          <p:nvPr/>
        </p:nvSpPr>
        <p:spPr>
          <a:xfrm>
            <a:off x="7703685" y="1172325"/>
            <a:ext cx="1347717" cy="369332"/>
          </a:xfrm>
          <a:prstGeom prst="rect">
            <a:avLst/>
          </a:prstGeom>
          <a:noFill/>
        </p:spPr>
        <p:txBody>
          <a:bodyPr wrap="square" rtlCol="0">
            <a:spAutoFit/>
          </a:bodyPr>
          <a:lstStyle/>
          <a:p>
            <a:r>
              <a:rPr lang="en-US" b="1" dirty="0">
                <a:solidFill>
                  <a:srgbClr val="FF0000"/>
                </a:solidFill>
                <a:latin typeface="Arial" panose="020B0604020202020204" pitchFamily="34" charset="0"/>
                <a:cs typeface="Arial" panose="020B0604020202020204" pitchFamily="34" charset="0"/>
              </a:rPr>
              <a:t>Muggles</a:t>
            </a:r>
          </a:p>
        </p:txBody>
      </p:sp>
      <p:sp>
        <p:nvSpPr>
          <p:cNvPr id="21" name="TextBox 20">
            <a:extLst>
              <a:ext uri="{FF2B5EF4-FFF2-40B4-BE49-F238E27FC236}">
                <a16:creationId xmlns:a16="http://schemas.microsoft.com/office/drawing/2014/main" id="{C296561C-0B13-4B59-A774-96D53460F0EF}"/>
              </a:ext>
            </a:extLst>
          </p:cNvPr>
          <p:cNvSpPr txBox="1"/>
          <p:nvPr/>
        </p:nvSpPr>
        <p:spPr>
          <a:xfrm>
            <a:off x="7863580" y="4464315"/>
            <a:ext cx="1084454" cy="369332"/>
          </a:xfrm>
          <a:prstGeom prst="rect">
            <a:avLst/>
          </a:prstGeom>
          <a:noFill/>
        </p:spPr>
        <p:txBody>
          <a:bodyPr wrap="square" rtlCol="0">
            <a:spAutoFit/>
          </a:bodyPr>
          <a:lstStyle/>
          <a:p>
            <a:r>
              <a:rPr lang="en-US" b="1" dirty="0">
                <a:solidFill>
                  <a:srgbClr val="FF0000"/>
                </a:solidFill>
                <a:latin typeface="Arial" panose="020B0604020202020204" pitchFamily="34" charset="0"/>
                <a:cs typeface="Arial" panose="020B0604020202020204" pitchFamily="34" charset="0"/>
              </a:rPr>
              <a:t>Wizard</a:t>
            </a:r>
          </a:p>
        </p:txBody>
      </p:sp>
      <p:sp>
        <p:nvSpPr>
          <p:cNvPr id="22" name="TextBox 21">
            <a:extLst>
              <a:ext uri="{FF2B5EF4-FFF2-40B4-BE49-F238E27FC236}">
                <a16:creationId xmlns:a16="http://schemas.microsoft.com/office/drawing/2014/main" id="{0477E0EE-FC70-4693-8E73-C117E1291FCB}"/>
              </a:ext>
            </a:extLst>
          </p:cNvPr>
          <p:cNvSpPr txBox="1"/>
          <p:nvPr/>
        </p:nvSpPr>
        <p:spPr>
          <a:xfrm>
            <a:off x="3128338" y="3860552"/>
            <a:ext cx="1057502" cy="1446550"/>
          </a:xfrm>
          <a:prstGeom prst="rect">
            <a:avLst/>
          </a:prstGeom>
          <a:noFill/>
        </p:spPr>
        <p:txBody>
          <a:bodyPr wrap="square" rtlCol="0">
            <a:spAutoFit/>
          </a:bodyPr>
          <a:lstStyle/>
          <a:p>
            <a:r>
              <a:rPr lang="en-US" sz="8800" dirty="0"/>
              <a:t>=</a:t>
            </a:r>
          </a:p>
        </p:txBody>
      </p:sp>
      <p:sp>
        <p:nvSpPr>
          <p:cNvPr id="23" name="TextBox 22">
            <a:extLst>
              <a:ext uri="{FF2B5EF4-FFF2-40B4-BE49-F238E27FC236}">
                <a16:creationId xmlns:a16="http://schemas.microsoft.com/office/drawing/2014/main" id="{FFE632D6-71BD-4507-9FF2-07C0A07B0FED}"/>
              </a:ext>
            </a:extLst>
          </p:cNvPr>
          <p:cNvSpPr txBox="1"/>
          <p:nvPr/>
        </p:nvSpPr>
        <p:spPr>
          <a:xfrm>
            <a:off x="593590" y="2510022"/>
            <a:ext cx="7956819"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Users have to reply on the functions that have been developed for them. The way to approach a problem constrained by how their developers thought to approach them. Users have to pay money to their constrained functions.  </a:t>
            </a:r>
          </a:p>
        </p:txBody>
      </p:sp>
      <p:cxnSp>
        <p:nvCxnSpPr>
          <p:cNvPr id="17" name="Straight Connector 16">
            <a:extLst>
              <a:ext uri="{FF2B5EF4-FFF2-40B4-BE49-F238E27FC236}">
                <a16:creationId xmlns:a16="http://schemas.microsoft.com/office/drawing/2014/main" id="{DCF6D98F-64F1-45FB-9403-6A63578026D8}"/>
              </a:ext>
            </a:extLst>
          </p:cNvPr>
          <p:cNvCxnSpPr/>
          <p:nvPr/>
        </p:nvCxnSpPr>
        <p:spPr>
          <a:xfrm>
            <a:off x="373766" y="3579471"/>
            <a:ext cx="8472668" cy="0"/>
          </a:xfrm>
          <a:prstGeom prst="lin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52128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245214F-BB0F-4788-BD7A-8262909DD310}"/>
              </a:ext>
            </a:extLst>
          </p:cNvPr>
          <p:cNvSpPr/>
          <p:nvPr/>
        </p:nvSpPr>
        <p:spPr>
          <a:xfrm>
            <a:off x="215900" y="-30232"/>
            <a:ext cx="8106715" cy="506292"/>
          </a:xfrm>
          <a:prstGeom prst="rect">
            <a:avLst/>
          </a:prstGeom>
        </p:spPr>
        <p:txBody>
          <a:bodyPr wrap="square">
            <a:spAutoFit/>
          </a:bodyPr>
          <a:lstStyle/>
          <a:p>
            <a:pPr>
              <a:lnSpc>
                <a:spcPct val="150000"/>
              </a:lnSpc>
            </a:pPr>
            <a:r>
              <a:rPr lang="en-US" sz="2000" b="1" dirty="0"/>
              <a:t>3. Analyze the data</a:t>
            </a:r>
          </a:p>
        </p:txBody>
      </p:sp>
      <p:sp>
        <p:nvSpPr>
          <p:cNvPr id="7" name="Rectangle 6">
            <a:extLst>
              <a:ext uri="{FF2B5EF4-FFF2-40B4-BE49-F238E27FC236}">
                <a16:creationId xmlns:a16="http://schemas.microsoft.com/office/drawing/2014/main" id="{6A2097FC-704E-4F28-B29B-BA593C8F3B11}"/>
              </a:ext>
            </a:extLst>
          </p:cNvPr>
          <p:cNvSpPr/>
          <p:nvPr/>
        </p:nvSpPr>
        <p:spPr>
          <a:xfrm>
            <a:off x="478801" y="3340290"/>
            <a:ext cx="8921932" cy="369332"/>
          </a:xfrm>
          <a:prstGeom prst="rect">
            <a:avLst/>
          </a:prstGeom>
        </p:spPr>
        <p:txBody>
          <a:bodyPr wrap="square">
            <a:spAutoFit/>
          </a:bodyPr>
          <a:lstStyle/>
          <a:p>
            <a:r>
              <a:rPr lang="en-US" dirty="0">
                <a:solidFill>
                  <a:srgbClr val="0F3CDB"/>
                </a:solidFill>
              </a:rPr>
              <a:t>log2_fcs &lt;- </a:t>
            </a:r>
            <a:r>
              <a:rPr lang="en-US" dirty="0" err="1">
                <a:solidFill>
                  <a:srgbClr val="0F3CDB"/>
                </a:solidFill>
              </a:rPr>
              <a:t>sapply</a:t>
            </a:r>
            <a:r>
              <a:rPr lang="en-US" dirty="0">
                <a:solidFill>
                  <a:srgbClr val="0F3CDB"/>
                </a:solidFill>
              </a:rPr>
              <a:t>(X=</a:t>
            </a:r>
            <a:r>
              <a:rPr lang="en-US" dirty="0">
                <a:solidFill>
                  <a:srgbClr val="0F3CDB"/>
                </a:solidFill>
                <a:highlight>
                  <a:srgbClr val="00FFFF"/>
                </a:highlight>
              </a:rPr>
              <a:t>1:ncol(covid19_data)</a:t>
            </a:r>
            <a:r>
              <a:rPr lang="en-US" dirty="0">
                <a:solidFill>
                  <a:srgbClr val="0F3CDB"/>
                </a:solidFill>
              </a:rPr>
              <a:t>, FUN=</a:t>
            </a:r>
            <a:r>
              <a:rPr lang="en-US" dirty="0">
                <a:solidFill>
                  <a:srgbClr val="0F3CDB"/>
                </a:solidFill>
                <a:highlight>
                  <a:srgbClr val="00FFFF"/>
                </a:highlight>
              </a:rPr>
              <a:t>cal_log2fc</a:t>
            </a:r>
            <a:r>
              <a:rPr lang="en-US" dirty="0">
                <a:solidFill>
                  <a:srgbClr val="0F3CDB"/>
                </a:solidFill>
              </a:rPr>
              <a:t>)</a:t>
            </a:r>
          </a:p>
        </p:txBody>
      </p:sp>
      <p:sp>
        <p:nvSpPr>
          <p:cNvPr id="8" name="Rectangle 7">
            <a:extLst>
              <a:ext uri="{FF2B5EF4-FFF2-40B4-BE49-F238E27FC236}">
                <a16:creationId xmlns:a16="http://schemas.microsoft.com/office/drawing/2014/main" id="{93ED072C-7A78-4B8B-8E0F-B44BD23E2DE0}"/>
              </a:ext>
            </a:extLst>
          </p:cNvPr>
          <p:cNvSpPr/>
          <p:nvPr/>
        </p:nvSpPr>
        <p:spPr>
          <a:xfrm>
            <a:off x="350180" y="753643"/>
            <a:ext cx="8788400" cy="423449"/>
          </a:xfrm>
          <a:prstGeom prst="rect">
            <a:avLst/>
          </a:prstGeom>
        </p:spPr>
        <p:txBody>
          <a:bodyPr wrap="square">
            <a:spAutoFit/>
          </a:bodyPr>
          <a:lstStyle/>
          <a:p>
            <a:pPr>
              <a:lnSpc>
                <a:spcPct val="150000"/>
              </a:lnSpc>
            </a:pPr>
            <a:r>
              <a:rPr lang="en-US" sz="1600" dirty="0"/>
              <a:t>Let’s calculate the log2 fold change using the </a:t>
            </a:r>
            <a:r>
              <a:rPr lang="en-US" sz="1600" dirty="0" err="1"/>
              <a:t>sapply</a:t>
            </a:r>
            <a:endParaRPr lang="en-US" sz="1600" dirty="0"/>
          </a:p>
        </p:txBody>
      </p:sp>
      <p:sp>
        <p:nvSpPr>
          <p:cNvPr id="2" name="Rectangle 1">
            <a:extLst>
              <a:ext uri="{FF2B5EF4-FFF2-40B4-BE49-F238E27FC236}">
                <a16:creationId xmlns:a16="http://schemas.microsoft.com/office/drawing/2014/main" id="{2EA9BC66-8FAD-423E-A42B-6C9FC7CE8BA5}"/>
              </a:ext>
            </a:extLst>
          </p:cNvPr>
          <p:cNvSpPr/>
          <p:nvPr/>
        </p:nvSpPr>
        <p:spPr>
          <a:xfrm>
            <a:off x="478801" y="1397675"/>
            <a:ext cx="8531158" cy="1477328"/>
          </a:xfrm>
          <a:prstGeom prst="rect">
            <a:avLst/>
          </a:prstGeom>
        </p:spPr>
        <p:txBody>
          <a:bodyPr wrap="square">
            <a:spAutoFit/>
          </a:bodyPr>
          <a:lstStyle/>
          <a:p>
            <a:r>
              <a:rPr lang="en-US" dirty="0">
                <a:solidFill>
                  <a:srgbClr val="0F3CDB"/>
                </a:solidFill>
                <a:latin typeface="Consolas, Courier New"/>
              </a:rPr>
              <a:t>cal_log2fc &lt;- function(</a:t>
            </a:r>
            <a:r>
              <a:rPr lang="en-US" dirty="0" err="1">
                <a:solidFill>
                  <a:srgbClr val="0F3CDB"/>
                </a:solidFill>
                <a:latin typeface="Consolas, Courier New"/>
              </a:rPr>
              <a:t>idx</a:t>
            </a:r>
            <a:r>
              <a:rPr lang="en-US" dirty="0">
                <a:solidFill>
                  <a:srgbClr val="0F3CDB"/>
                </a:solidFill>
                <a:latin typeface="Consolas, Courier New"/>
              </a:rPr>
              <a:t>){</a:t>
            </a:r>
          </a:p>
          <a:p>
            <a:r>
              <a:rPr lang="en-US" dirty="0">
                <a:solidFill>
                  <a:srgbClr val="0F3CDB"/>
                </a:solidFill>
                <a:latin typeface="Consolas, Courier New"/>
              </a:rPr>
              <a:t>           </a:t>
            </a:r>
            <a:r>
              <a:rPr lang="en-US" dirty="0" err="1">
                <a:solidFill>
                  <a:srgbClr val="0F3CDB"/>
                </a:solidFill>
                <a:latin typeface="Consolas, Courier New"/>
              </a:rPr>
              <a:t>control_mean</a:t>
            </a:r>
            <a:r>
              <a:rPr lang="en-US" dirty="0">
                <a:solidFill>
                  <a:srgbClr val="0F3CDB"/>
                </a:solidFill>
                <a:latin typeface="Consolas, Courier New"/>
              </a:rPr>
              <a:t> &lt;- mean(covid19_data[1:26,idx])</a:t>
            </a:r>
          </a:p>
          <a:p>
            <a:r>
              <a:rPr lang="en-US" dirty="0">
                <a:solidFill>
                  <a:srgbClr val="0F3CDB"/>
                </a:solidFill>
                <a:latin typeface="Consolas, Courier New"/>
              </a:rPr>
              <a:t>			</a:t>
            </a:r>
            <a:r>
              <a:rPr lang="en-US" dirty="0" err="1">
                <a:solidFill>
                  <a:srgbClr val="0F3CDB"/>
                </a:solidFill>
                <a:latin typeface="Consolas, Courier New"/>
              </a:rPr>
              <a:t>infected_mean</a:t>
            </a:r>
            <a:r>
              <a:rPr lang="en-US" dirty="0">
                <a:solidFill>
                  <a:srgbClr val="0F3CDB"/>
                </a:solidFill>
                <a:latin typeface="Consolas, Courier New"/>
              </a:rPr>
              <a:t> &lt;- mean(covid19_data[27:76,idx]</a:t>
            </a:r>
          </a:p>
          <a:p>
            <a:r>
              <a:rPr lang="en-US" dirty="0">
                <a:solidFill>
                  <a:srgbClr val="0F3CDB"/>
                </a:solidFill>
                <a:latin typeface="Consolas, Courier New"/>
              </a:rPr>
              <a:t>           return log2(</a:t>
            </a:r>
            <a:r>
              <a:rPr lang="en-US" dirty="0" err="1">
                <a:solidFill>
                  <a:srgbClr val="0F3CDB"/>
                </a:solidFill>
                <a:latin typeface="Consolas, Courier New"/>
              </a:rPr>
              <a:t>infected_mean</a:t>
            </a:r>
            <a:r>
              <a:rPr lang="en-US" dirty="0">
                <a:solidFill>
                  <a:srgbClr val="0F3CDB"/>
                </a:solidFill>
                <a:latin typeface="Consolas, Courier New"/>
              </a:rPr>
              <a:t> / </a:t>
            </a:r>
            <a:r>
              <a:rPr lang="en-US" dirty="0" err="1">
                <a:solidFill>
                  <a:srgbClr val="0F3CDB"/>
                </a:solidFill>
                <a:latin typeface="Consolas, Courier New"/>
              </a:rPr>
              <a:t>control_mean</a:t>
            </a:r>
            <a:r>
              <a:rPr lang="en-US" dirty="0">
                <a:solidFill>
                  <a:srgbClr val="0F3CDB"/>
                </a:solidFill>
                <a:latin typeface="Consolas, Courier New"/>
              </a:rPr>
              <a:t>)                           }</a:t>
            </a:r>
            <a:endParaRPr lang="en-US" b="0" dirty="0">
              <a:solidFill>
                <a:srgbClr val="0F3CDB"/>
              </a:solidFill>
              <a:effectLst/>
              <a:latin typeface="Consolas, Courier New"/>
            </a:endParaRPr>
          </a:p>
        </p:txBody>
      </p:sp>
      <p:sp>
        <p:nvSpPr>
          <p:cNvPr id="5" name="Rectangle 4">
            <a:extLst>
              <a:ext uri="{FF2B5EF4-FFF2-40B4-BE49-F238E27FC236}">
                <a16:creationId xmlns:a16="http://schemas.microsoft.com/office/drawing/2014/main" id="{118D7A6B-B481-41E2-9E74-468AF2897151}"/>
              </a:ext>
            </a:extLst>
          </p:cNvPr>
          <p:cNvSpPr/>
          <p:nvPr/>
        </p:nvSpPr>
        <p:spPr>
          <a:xfrm>
            <a:off x="478801" y="5091954"/>
            <a:ext cx="8788400" cy="423449"/>
          </a:xfrm>
          <a:prstGeom prst="rect">
            <a:avLst/>
          </a:prstGeom>
        </p:spPr>
        <p:txBody>
          <a:bodyPr wrap="square">
            <a:spAutoFit/>
          </a:bodyPr>
          <a:lstStyle/>
          <a:p>
            <a:pPr>
              <a:lnSpc>
                <a:spcPct val="150000"/>
              </a:lnSpc>
            </a:pPr>
            <a:r>
              <a:rPr lang="en-US" sz="1600" dirty="0"/>
              <a:t>Learn more similar functions: apply, </a:t>
            </a:r>
            <a:r>
              <a:rPr lang="en-US" sz="1600" dirty="0" err="1"/>
              <a:t>lapply</a:t>
            </a:r>
            <a:endParaRPr lang="en-US" sz="1600" dirty="0"/>
          </a:p>
        </p:txBody>
      </p:sp>
      <p:cxnSp>
        <p:nvCxnSpPr>
          <p:cNvPr id="15" name="Straight Arrow Connector 14">
            <a:extLst>
              <a:ext uri="{FF2B5EF4-FFF2-40B4-BE49-F238E27FC236}">
                <a16:creationId xmlns:a16="http://schemas.microsoft.com/office/drawing/2014/main" id="{8852D0DD-2EAD-4C8A-B919-33A8570E6B58}"/>
              </a:ext>
            </a:extLst>
          </p:cNvPr>
          <p:cNvCxnSpPr/>
          <p:nvPr/>
        </p:nvCxnSpPr>
        <p:spPr>
          <a:xfrm>
            <a:off x="3219855" y="5515403"/>
            <a:ext cx="0" cy="262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75C23A3-9A29-4866-AE18-8442AD75C8F5}"/>
              </a:ext>
            </a:extLst>
          </p:cNvPr>
          <p:cNvSpPr txBox="1"/>
          <p:nvPr/>
        </p:nvSpPr>
        <p:spPr>
          <a:xfrm>
            <a:off x="1951634" y="5802551"/>
            <a:ext cx="2658164" cy="369332"/>
          </a:xfrm>
          <a:prstGeom prst="rect">
            <a:avLst/>
          </a:prstGeom>
          <a:noFill/>
        </p:spPr>
        <p:txBody>
          <a:bodyPr wrap="none" rtlCol="0">
            <a:spAutoFit/>
          </a:bodyPr>
          <a:lstStyle/>
          <a:p>
            <a:r>
              <a:rPr lang="en-US" dirty="0"/>
              <a:t>Input is an array or matrix</a:t>
            </a:r>
          </a:p>
        </p:txBody>
      </p:sp>
      <p:cxnSp>
        <p:nvCxnSpPr>
          <p:cNvPr id="17" name="Straight Arrow Connector 16">
            <a:extLst>
              <a:ext uri="{FF2B5EF4-FFF2-40B4-BE49-F238E27FC236}">
                <a16:creationId xmlns:a16="http://schemas.microsoft.com/office/drawing/2014/main" id="{3044ABD3-BB34-4DD9-BBD3-C4038A55C4DF}"/>
              </a:ext>
            </a:extLst>
          </p:cNvPr>
          <p:cNvCxnSpPr>
            <a:cxnSpLocks/>
          </p:cNvCxnSpPr>
          <p:nvPr/>
        </p:nvCxnSpPr>
        <p:spPr>
          <a:xfrm>
            <a:off x="4083392" y="5383989"/>
            <a:ext cx="5264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7279B3B8-AC6B-4601-869E-C8E856281278}"/>
              </a:ext>
            </a:extLst>
          </p:cNvPr>
          <p:cNvSpPr txBox="1"/>
          <p:nvPr/>
        </p:nvSpPr>
        <p:spPr>
          <a:xfrm>
            <a:off x="4609798" y="5199323"/>
            <a:ext cx="1306961" cy="369332"/>
          </a:xfrm>
          <a:prstGeom prst="rect">
            <a:avLst/>
          </a:prstGeom>
          <a:noFill/>
        </p:spPr>
        <p:txBody>
          <a:bodyPr wrap="none" rtlCol="0">
            <a:spAutoFit/>
          </a:bodyPr>
          <a:lstStyle/>
          <a:p>
            <a:r>
              <a:rPr lang="en-US" dirty="0"/>
              <a:t>Return a list</a:t>
            </a:r>
          </a:p>
        </p:txBody>
      </p:sp>
    </p:spTree>
    <p:extLst>
      <p:ext uri="{BB962C8B-B14F-4D97-AF65-F5344CB8AC3E}">
        <p14:creationId xmlns:p14="http://schemas.microsoft.com/office/powerpoint/2010/main" val="14308362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805403-94B5-449E-9AAB-50E94B10D6B9}"/>
              </a:ext>
            </a:extLst>
          </p:cNvPr>
          <p:cNvSpPr/>
          <p:nvPr/>
        </p:nvSpPr>
        <p:spPr>
          <a:xfrm>
            <a:off x="572867" y="858221"/>
            <a:ext cx="2255520" cy="369332"/>
          </a:xfrm>
          <a:prstGeom prst="rect">
            <a:avLst/>
          </a:prstGeom>
        </p:spPr>
        <p:txBody>
          <a:bodyPr wrap="square">
            <a:spAutoFit/>
          </a:bodyPr>
          <a:lstStyle/>
          <a:p>
            <a:r>
              <a:rPr lang="en-US" b="1" dirty="0"/>
              <a:t>Command</a:t>
            </a:r>
            <a:r>
              <a:rPr lang="en-US" dirty="0"/>
              <a:t>: plot</a:t>
            </a:r>
          </a:p>
        </p:txBody>
      </p:sp>
      <p:sp>
        <p:nvSpPr>
          <p:cNvPr id="10" name="Rectangle 9">
            <a:extLst>
              <a:ext uri="{FF2B5EF4-FFF2-40B4-BE49-F238E27FC236}">
                <a16:creationId xmlns:a16="http://schemas.microsoft.com/office/drawing/2014/main" id="{6863E180-E07E-4FA0-BD48-550838D833AB}"/>
              </a:ext>
            </a:extLst>
          </p:cNvPr>
          <p:cNvSpPr/>
          <p:nvPr/>
        </p:nvSpPr>
        <p:spPr>
          <a:xfrm>
            <a:off x="572867" y="1222169"/>
            <a:ext cx="4805680" cy="923330"/>
          </a:xfrm>
          <a:prstGeom prst="rect">
            <a:avLst/>
          </a:prstGeom>
        </p:spPr>
        <p:txBody>
          <a:bodyPr wrap="square">
            <a:spAutoFit/>
          </a:bodyPr>
          <a:lstStyle/>
          <a:p>
            <a:r>
              <a:rPr lang="en-US" b="1" dirty="0"/>
              <a:t>Parameters</a:t>
            </a:r>
            <a:r>
              <a:rPr lang="en-US" dirty="0"/>
              <a:t>:</a:t>
            </a:r>
          </a:p>
          <a:p>
            <a:r>
              <a:rPr lang="en-US" dirty="0"/>
              <a:t>                     x (x axis)</a:t>
            </a:r>
          </a:p>
          <a:p>
            <a:r>
              <a:rPr lang="en-US" dirty="0"/>
              <a:t>                     y (y axis)</a:t>
            </a:r>
          </a:p>
        </p:txBody>
      </p:sp>
      <p:pic>
        <p:nvPicPr>
          <p:cNvPr id="26" name="Picture 25">
            <a:extLst>
              <a:ext uri="{FF2B5EF4-FFF2-40B4-BE49-F238E27FC236}">
                <a16:creationId xmlns:a16="http://schemas.microsoft.com/office/drawing/2014/main" id="{E408BFDB-9AF7-4C06-97E4-11E29D560401}"/>
              </a:ext>
            </a:extLst>
          </p:cNvPr>
          <p:cNvPicPr>
            <a:picLocks noChangeAspect="1"/>
          </p:cNvPicPr>
          <p:nvPr/>
        </p:nvPicPr>
        <p:blipFill>
          <a:blip r:embed="rId3"/>
          <a:stretch>
            <a:fillRect/>
          </a:stretch>
        </p:blipFill>
        <p:spPr>
          <a:xfrm>
            <a:off x="5273040" y="4596431"/>
            <a:ext cx="3238907" cy="1725648"/>
          </a:xfrm>
          <a:prstGeom prst="rect">
            <a:avLst/>
          </a:prstGeom>
        </p:spPr>
      </p:pic>
      <p:sp>
        <p:nvSpPr>
          <p:cNvPr id="30" name="Rectangle 29">
            <a:extLst>
              <a:ext uri="{FF2B5EF4-FFF2-40B4-BE49-F238E27FC236}">
                <a16:creationId xmlns:a16="http://schemas.microsoft.com/office/drawing/2014/main" id="{E585C612-8BF2-49EE-943E-862BCACF8291}"/>
              </a:ext>
            </a:extLst>
          </p:cNvPr>
          <p:cNvSpPr/>
          <p:nvPr/>
        </p:nvSpPr>
        <p:spPr>
          <a:xfrm>
            <a:off x="308334" y="223391"/>
            <a:ext cx="6391404" cy="506292"/>
          </a:xfrm>
          <a:prstGeom prst="rect">
            <a:avLst/>
          </a:prstGeom>
        </p:spPr>
        <p:txBody>
          <a:bodyPr wrap="square">
            <a:spAutoFit/>
          </a:bodyPr>
          <a:lstStyle/>
          <a:p>
            <a:pPr>
              <a:lnSpc>
                <a:spcPct val="150000"/>
              </a:lnSpc>
            </a:pPr>
            <a:r>
              <a:rPr lang="en-US" sz="2000" b="1" dirty="0"/>
              <a:t>4. Graph and export: Volcano plot</a:t>
            </a:r>
          </a:p>
        </p:txBody>
      </p:sp>
      <p:sp>
        <p:nvSpPr>
          <p:cNvPr id="8" name="Rectangle 7">
            <a:extLst>
              <a:ext uri="{FF2B5EF4-FFF2-40B4-BE49-F238E27FC236}">
                <a16:creationId xmlns:a16="http://schemas.microsoft.com/office/drawing/2014/main" id="{726A37D9-2359-4D95-8CBD-A89F0C74C5EA}"/>
              </a:ext>
            </a:extLst>
          </p:cNvPr>
          <p:cNvSpPr/>
          <p:nvPr/>
        </p:nvSpPr>
        <p:spPr>
          <a:xfrm>
            <a:off x="5109889" y="4123584"/>
            <a:ext cx="1782604" cy="369332"/>
          </a:xfrm>
          <a:prstGeom prst="rect">
            <a:avLst/>
          </a:prstGeom>
        </p:spPr>
        <p:txBody>
          <a:bodyPr wrap="none">
            <a:spAutoFit/>
          </a:bodyPr>
          <a:lstStyle/>
          <a:p>
            <a:r>
              <a:rPr lang="en-US" b="1" dirty="0"/>
              <a:t>Export the graph</a:t>
            </a:r>
            <a:endParaRPr lang="en-US" dirty="0"/>
          </a:p>
        </p:txBody>
      </p:sp>
      <p:sp>
        <p:nvSpPr>
          <p:cNvPr id="23" name="Rectangle 22">
            <a:extLst>
              <a:ext uri="{FF2B5EF4-FFF2-40B4-BE49-F238E27FC236}">
                <a16:creationId xmlns:a16="http://schemas.microsoft.com/office/drawing/2014/main" id="{FF9AC797-1490-446F-8210-4C3542E7E93B}"/>
              </a:ext>
            </a:extLst>
          </p:cNvPr>
          <p:cNvSpPr/>
          <p:nvPr/>
        </p:nvSpPr>
        <p:spPr>
          <a:xfrm>
            <a:off x="717256" y="2365084"/>
            <a:ext cx="8921932" cy="369332"/>
          </a:xfrm>
          <a:prstGeom prst="rect">
            <a:avLst/>
          </a:prstGeom>
        </p:spPr>
        <p:txBody>
          <a:bodyPr wrap="square">
            <a:spAutoFit/>
          </a:bodyPr>
          <a:lstStyle/>
          <a:p>
            <a:r>
              <a:rPr lang="en-US" dirty="0">
                <a:solidFill>
                  <a:srgbClr val="0F3CDB"/>
                </a:solidFill>
              </a:rPr>
              <a:t>plot(x = log2_fcs , y = -log10(</a:t>
            </a:r>
            <a:r>
              <a:rPr lang="en-US" dirty="0" err="1">
                <a:solidFill>
                  <a:srgbClr val="0F3CDB"/>
                </a:solidFill>
              </a:rPr>
              <a:t>pvals</a:t>
            </a:r>
            <a:r>
              <a:rPr lang="en-US" dirty="0">
                <a:solidFill>
                  <a:srgbClr val="0F3CDB"/>
                </a:solidFill>
              </a:rPr>
              <a:t>))</a:t>
            </a:r>
          </a:p>
        </p:txBody>
      </p:sp>
      <p:pic>
        <p:nvPicPr>
          <p:cNvPr id="4" name="Picture 3">
            <a:extLst>
              <a:ext uri="{FF2B5EF4-FFF2-40B4-BE49-F238E27FC236}">
                <a16:creationId xmlns:a16="http://schemas.microsoft.com/office/drawing/2014/main" id="{49498570-737F-4DB8-B54B-5941311B10C9}"/>
              </a:ext>
            </a:extLst>
          </p:cNvPr>
          <p:cNvPicPr>
            <a:picLocks noChangeAspect="1"/>
          </p:cNvPicPr>
          <p:nvPr/>
        </p:nvPicPr>
        <p:blipFill>
          <a:blip r:embed="rId4"/>
          <a:stretch>
            <a:fillRect/>
          </a:stretch>
        </p:blipFill>
        <p:spPr>
          <a:xfrm>
            <a:off x="1277198" y="4411187"/>
            <a:ext cx="1948617" cy="2223422"/>
          </a:xfrm>
          <a:prstGeom prst="rect">
            <a:avLst/>
          </a:prstGeom>
        </p:spPr>
      </p:pic>
      <p:sp>
        <p:nvSpPr>
          <p:cNvPr id="11" name="TextBox 10">
            <a:extLst>
              <a:ext uri="{FF2B5EF4-FFF2-40B4-BE49-F238E27FC236}">
                <a16:creationId xmlns:a16="http://schemas.microsoft.com/office/drawing/2014/main" id="{67FA4F41-ED84-49BA-8A61-B01D585C915D}"/>
              </a:ext>
            </a:extLst>
          </p:cNvPr>
          <p:cNvSpPr txBox="1"/>
          <p:nvPr/>
        </p:nvSpPr>
        <p:spPr>
          <a:xfrm>
            <a:off x="717256" y="3080648"/>
            <a:ext cx="7919827" cy="584775"/>
          </a:xfrm>
          <a:prstGeom prst="rect">
            <a:avLst/>
          </a:prstGeom>
          <a:noFill/>
        </p:spPr>
        <p:txBody>
          <a:bodyPr wrap="square" rtlCol="0">
            <a:spAutoFit/>
          </a:bodyPr>
          <a:lstStyle/>
          <a:p>
            <a:r>
              <a:rPr lang="en-US" sz="1600" dirty="0"/>
              <a:t>Log2 transformed values are easy to understand: &gt;0 means increased; &lt;0  decreased;</a:t>
            </a:r>
          </a:p>
          <a:p>
            <a:r>
              <a:rPr lang="en-US" sz="1600" dirty="0"/>
              <a:t>-log10 transformed p-values: 0.1, 0.01, 0.001, 0.0001               1, 2, 3, 4  </a:t>
            </a:r>
          </a:p>
        </p:txBody>
      </p:sp>
      <p:cxnSp>
        <p:nvCxnSpPr>
          <p:cNvPr id="14" name="Straight Arrow Connector 13">
            <a:extLst>
              <a:ext uri="{FF2B5EF4-FFF2-40B4-BE49-F238E27FC236}">
                <a16:creationId xmlns:a16="http://schemas.microsoft.com/office/drawing/2014/main" id="{D4B50B9D-0241-448C-8E8D-72D48348FB5B}"/>
              </a:ext>
            </a:extLst>
          </p:cNvPr>
          <p:cNvCxnSpPr/>
          <p:nvPr/>
        </p:nvCxnSpPr>
        <p:spPr>
          <a:xfrm>
            <a:off x="5178222" y="3490546"/>
            <a:ext cx="5738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27173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42E72D-8D15-41AA-BF2D-2C5C7609FF2F}"/>
              </a:ext>
            </a:extLst>
          </p:cNvPr>
          <p:cNvSpPr/>
          <p:nvPr/>
        </p:nvSpPr>
        <p:spPr>
          <a:xfrm>
            <a:off x="409963" y="541408"/>
            <a:ext cx="5481789" cy="506292"/>
          </a:xfrm>
          <a:prstGeom prst="rect">
            <a:avLst/>
          </a:prstGeom>
        </p:spPr>
        <p:txBody>
          <a:bodyPr wrap="square">
            <a:spAutoFit/>
          </a:bodyPr>
          <a:lstStyle/>
          <a:p>
            <a:pPr>
              <a:lnSpc>
                <a:spcPct val="150000"/>
              </a:lnSpc>
            </a:pPr>
            <a:r>
              <a:rPr lang="en-US" sz="2000" b="1" dirty="0"/>
              <a:t>4. Graph and export: the t-test result</a:t>
            </a:r>
          </a:p>
        </p:txBody>
      </p:sp>
      <p:sp>
        <p:nvSpPr>
          <p:cNvPr id="3" name="Rectangle 2">
            <a:extLst>
              <a:ext uri="{FF2B5EF4-FFF2-40B4-BE49-F238E27FC236}">
                <a16:creationId xmlns:a16="http://schemas.microsoft.com/office/drawing/2014/main" id="{8150650B-0671-44FB-A840-BED38EC62B51}"/>
              </a:ext>
            </a:extLst>
          </p:cNvPr>
          <p:cNvSpPr/>
          <p:nvPr/>
        </p:nvSpPr>
        <p:spPr>
          <a:xfrm>
            <a:off x="835816" y="4080348"/>
            <a:ext cx="8428257" cy="369332"/>
          </a:xfrm>
          <a:prstGeom prst="rect">
            <a:avLst/>
          </a:prstGeom>
        </p:spPr>
        <p:txBody>
          <a:bodyPr wrap="square">
            <a:spAutoFit/>
          </a:bodyPr>
          <a:lstStyle/>
          <a:p>
            <a:r>
              <a:rPr lang="en-US" dirty="0">
                <a:solidFill>
                  <a:srgbClr val="0F3CDB"/>
                </a:solidFill>
                <a:latin typeface="+mj-lt"/>
              </a:rPr>
              <a:t>write.csv(</a:t>
            </a:r>
            <a:r>
              <a:rPr lang="en-US" dirty="0" err="1">
                <a:solidFill>
                  <a:srgbClr val="0F3CDB"/>
                </a:solidFill>
                <a:highlight>
                  <a:srgbClr val="00FFFF"/>
                </a:highlight>
                <a:latin typeface="+mj-lt"/>
              </a:rPr>
              <a:t>cbind</a:t>
            </a:r>
            <a:r>
              <a:rPr lang="en-US" dirty="0">
                <a:solidFill>
                  <a:srgbClr val="0F3CDB"/>
                </a:solidFill>
                <a:highlight>
                  <a:srgbClr val="00FFFF"/>
                </a:highlight>
                <a:latin typeface="+mj-lt"/>
              </a:rPr>
              <a:t>(log2_fcs, </a:t>
            </a:r>
            <a:r>
              <a:rPr lang="en-US" dirty="0" err="1">
                <a:solidFill>
                  <a:srgbClr val="0F3CDB"/>
                </a:solidFill>
                <a:highlight>
                  <a:srgbClr val="00FFFF"/>
                </a:highlight>
                <a:latin typeface="+mj-lt"/>
              </a:rPr>
              <a:t>pvals</a:t>
            </a:r>
            <a:r>
              <a:rPr lang="en-US" dirty="0">
                <a:solidFill>
                  <a:srgbClr val="0F3CDB"/>
                </a:solidFill>
                <a:highlight>
                  <a:srgbClr val="00FFFF"/>
                </a:highlight>
                <a:latin typeface="+mj-lt"/>
              </a:rPr>
              <a:t>)</a:t>
            </a:r>
            <a:r>
              <a:rPr lang="en-US" dirty="0">
                <a:solidFill>
                  <a:srgbClr val="0F3CDB"/>
                </a:solidFill>
                <a:latin typeface="+mj-lt"/>
              </a:rPr>
              <a:t>, “</a:t>
            </a:r>
            <a:r>
              <a:rPr lang="en-US" dirty="0">
                <a:solidFill>
                  <a:srgbClr val="0F3CDB"/>
                </a:solidFill>
                <a:highlight>
                  <a:srgbClr val="00FFFF"/>
                </a:highlight>
              </a:rPr>
              <a:t>ttest_result</a:t>
            </a:r>
            <a:r>
              <a:rPr lang="en-US" dirty="0">
                <a:solidFill>
                  <a:srgbClr val="0F3CDB"/>
                </a:solidFill>
                <a:latin typeface="+mj-lt"/>
              </a:rPr>
              <a:t>.</a:t>
            </a:r>
            <a:r>
              <a:rPr lang="en-US" dirty="0">
                <a:solidFill>
                  <a:srgbClr val="0F3CDB"/>
                </a:solidFill>
                <a:highlight>
                  <a:srgbClr val="FFFF00"/>
                </a:highlight>
                <a:latin typeface="+mj-lt"/>
              </a:rPr>
              <a:t>csv</a:t>
            </a:r>
            <a:r>
              <a:rPr lang="en-US" dirty="0">
                <a:solidFill>
                  <a:srgbClr val="0F3CDB"/>
                </a:solidFill>
                <a:latin typeface="+mj-lt"/>
              </a:rPr>
              <a:t>”)</a:t>
            </a:r>
          </a:p>
        </p:txBody>
      </p:sp>
      <p:sp>
        <p:nvSpPr>
          <p:cNvPr id="8" name="Rectangle 7">
            <a:extLst>
              <a:ext uri="{FF2B5EF4-FFF2-40B4-BE49-F238E27FC236}">
                <a16:creationId xmlns:a16="http://schemas.microsoft.com/office/drawing/2014/main" id="{B0DA79A0-A042-4F84-8C31-783A6954A3F9}"/>
              </a:ext>
            </a:extLst>
          </p:cNvPr>
          <p:cNvSpPr/>
          <p:nvPr/>
        </p:nvSpPr>
        <p:spPr>
          <a:xfrm>
            <a:off x="835816" y="1131681"/>
            <a:ext cx="5882484" cy="646331"/>
          </a:xfrm>
          <a:prstGeom prst="rect">
            <a:avLst/>
          </a:prstGeom>
        </p:spPr>
        <p:txBody>
          <a:bodyPr wrap="square">
            <a:spAutoFit/>
          </a:bodyPr>
          <a:lstStyle/>
          <a:p>
            <a:r>
              <a:rPr lang="en-US" b="1" dirty="0"/>
              <a:t>Command</a:t>
            </a:r>
            <a:r>
              <a:rPr lang="en-US" dirty="0"/>
              <a:t>: write.csv (for .csv file)</a:t>
            </a:r>
          </a:p>
          <a:p>
            <a:r>
              <a:rPr lang="en-US" dirty="0"/>
              <a:t>                     </a:t>
            </a:r>
            <a:r>
              <a:rPr lang="en-US" dirty="0" err="1"/>
              <a:t>write.table</a:t>
            </a:r>
            <a:r>
              <a:rPr lang="en-US" dirty="0"/>
              <a:t> (for .txt file)</a:t>
            </a:r>
          </a:p>
        </p:txBody>
      </p:sp>
      <p:sp>
        <p:nvSpPr>
          <p:cNvPr id="9" name="Rectangle 8">
            <a:extLst>
              <a:ext uri="{FF2B5EF4-FFF2-40B4-BE49-F238E27FC236}">
                <a16:creationId xmlns:a16="http://schemas.microsoft.com/office/drawing/2014/main" id="{60D47663-5647-45E0-A487-85808334736C}"/>
              </a:ext>
            </a:extLst>
          </p:cNvPr>
          <p:cNvSpPr/>
          <p:nvPr/>
        </p:nvSpPr>
        <p:spPr>
          <a:xfrm>
            <a:off x="868503" y="2009377"/>
            <a:ext cx="2198104" cy="646331"/>
          </a:xfrm>
          <a:prstGeom prst="rect">
            <a:avLst/>
          </a:prstGeom>
        </p:spPr>
        <p:txBody>
          <a:bodyPr wrap="square">
            <a:spAutoFit/>
          </a:bodyPr>
          <a:lstStyle/>
          <a:p>
            <a:r>
              <a:rPr lang="en-US" b="1" dirty="0"/>
              <a:t>Parameters:</a:t>
            </a:r>
          </a:p>
          <a:p>
            <a:endParaRPr lang="en-US" dirty="0"/>
          </a:p>
        </p:txBody>
      </p:sp>
      <p:sp>
        <p:nvSpPr>
          <p:cNvPr id="10" name="Rectangle 9">
            <a:extLst>
              <a:ext uri="{FF2B5EF4-FFF2-40B4-BE49-F238E27FC236}">
                <a16:creationId xmlns:a16="http://schemas.microsoft.com/office/drawing/2014/main" id="{0E88AB2D-9559-4A8E-892E-623712A0A326}"/>
              </a:ext>
            </a:extLst>
          </p:cNvPr>
          <p:cNvSpPr/>
          <p:nvPr/>
        </p:nvSpPr>
        <p:spPr>
          <a:xfrm>
            <a:off x="1852132" y="2444698"/>
            <a:ext cx="7168708" cy="923330"/>
          </a:xfrm>
          <a:prstGeom prst="rect">
            <a:avLst/>
          </a:prstGeom>
        </p:spPr>
        <p:txBody>
          <a:bodyPr wrap="square">
            <a:spAutoFit/>
          </a:bodyPr>
          <a:lstStyle/>
          <a:p>
            <a:r>
              <a:rPr lang="en-US" dirty="0">
                <a:highlight>
                  <a:srgbClr val="00FFFF"/>
                </a:highlight>
              </a:rPr>
              <a:t>Data:  matrix or data frame</a:t>
            </a:r>
          </a:p>
          <a:p>
            <a:r>
              <a:rPr lang="en-US" dirty="0">
                <a:highlight>
                  <a:srgbClr val="00FFFF"/>
                </a:highlight>
              </a:rPr>
              <a:t>Filename: the name of file, default is print to console</a:t>
            </a:r>
            <a:endParaRPr lang="en-US" dirty="0"/>
          </a:p>
          <a:p>
            <a:endParaRPr lang="en-US" dirty="0"/>
          </a:p>
        </p:txBody>
      </p:sp>
      <p:sp>
        <p:nvSpPr>
          <p:cNvPr id="12" name="Rectangle 11">
            <a:extLst>
              <a:ext uri="{FF2B5EF4-FFF2-40B4-BE49-F238E27FC236}">
                <a16:creationId xmlns:a16="http://schemas.microsoft.com/office/drawing/2014/main" id="{5B67387A-FE56-4557-8AFB-C2FFD827857A}"/>
              </a:ext>
            </a:extLst>
          </p:cNvPr>
          <p:cNvSpPr/>
          <p:nvPr/>
        </p:nvSpPr>
        <p:spPr>
          <a:xfrm>
            <a:off x="752882" y="3645027"/>
            <a:ext cx="8788400" cy="369332"/>
          </a:xfrm>
          <a:prstGeom prst="rect">
            <a:avLst/>
          </a:prstGeom>
        </p:spPr>
        <p:txBody>
          <a:bodyPr wrap="square">
            <a:spAutoFit/>
          </a:bodyPr>
          <a:lstStyle/>
          <a:p>
            <a:r>
              <a:rPr lang="en-US" dirty="0"/>
              <a:t>Read the dataset and store it into a variable :</a:t>
            </a:r>
          </a:p>
        </p:txBody>
      </p:sp>
      <p:sp>
        <p:nvSpPr>
          <p:cNvPr id="5" name="TextBox 4">
            <a:extLst>
              <a:ext uri="{FF2B5EF4-FFF2-40B4-BE49-F238E27FC236}">
                <a16:creationId xmlns:a16="http://schemas.microsoft.com/office/drawing/2014/main" id="{2A339860-181A-4C31-978D-AFEA278B14A9}"/>
              </a:ext>
            </a:extLst>
          </p:cNvPr>
          <p:cNvSpPr txBox="1"/>
          <p:nvPr/>
        </p:nvSpPr>
        <p:spPr>
          <a:xfrm>
            <a:off x="4874623" y="1065692"/>
            <a:ext cx="4067840" cy="307777"/>
          </a:xfrm>
          <a:prstGeom prst="rect">
            <a:avLst/>
          </a:prstGeom>
          <a:noFill/>
        </p:spPr>
        <p:txBody>
          <a:bodyPr wrap="square" rtlCol="0">
            <a:spAutoFit/>
          </a:bodyPr>
          <a:lstStyle/>
          <a:p>
            <a:r>
              <a:rPr lang="en-US" sz="1400" dirty="0"/>
              <a:t>.csv: separated by “,”</a:t>
            </a:r>
          </a:p>
        </p:txBody>
      </p:sp>
      <p:sp>
        <p:nvSpPr>
          <p:cNvPr id="19" name="TextBox 18">
            <a:extLst>
              <a:ext uri="{FF2B5EF4-FFF2-40B4-BE49-F238E27FC236}">
                <a16:creationId xmlns:a16="http://schemas.microsoft.com/office/drawing/2014/main" id="{4FADF0B9-972B-4DC9-8711-E729D5DCAC9C}"/>
              </a:ext>
            </a:extLst>
          </p:cNvPr>
          <p:cNvSpPr txBox="1"/>
          <p:nvPr/>
        </p:nvSpPr>
        <p:spPr>
          <a:xfrm>
            <a:off x="4874623" y="1485900"/>
            <a:ext cx="4067840" cy="307777"/>
          </a:xfrm>
          <a:prstGeom prst="rect">
            <a:avLst/>
          </a:prstGeom>
          <a:noFill/>
        </p:spPr>
        <p:txBody>
          <a:bodyPr wrap="square" rtlCol="0">
            <a:spAutoFit/>
          </a:bodyPr>
          <a:lstStyle/>
          <a:p>
            <a:r>
              <a:rPr lang="en-US" sz="1400" dirty="0"/>
              <a:t>.txt: the columns separated by “ ” or “\t”</a:t>
            </a:r>
          </a:p>
        </p:txBody>
      </p:sp>
      <p:sp>
        <p:nvSpPr>
          <p:cNvPr id="14" name="TextBox 13">
            <a:extLst>
              <a:ext uri="{FF2B5EF4-FFF2-40B4-BE49-F238E27FC236}">
                <a16:creationId xmlns:a16="http://schemas.microsoft.com/office/drawing/2014/main" id="{2746E309-EB78-4623-9AB6-F203178FE13F}"/>
              </a:ext>
            </a:extLst>
          </p:cNvPr>
          <p:cNvSpPr txBox="1"/>
          <p:nvPr/>
        </p:nvSpPr>
        <p:spPr>
          <a:xfrm>
            <a:off x="1299110" y="4522723"/>
            <a:ext cx="6160655" cy="307777"/>
          </a:xfrm>
          <a:prstGeom prst="rect">
            <a:avLst/>
          </a:prstGeom>
          <a:noFill/>
        </p:spPr>
        <p:txBody>
          <a:bodyPr wrap="square" rtlCol="0">
            <a:spAutoFit/>
          </a:bodyPr>
          <a:lstStyle/>
          <a:p>
            <a:r>
              <a:rPr lang="en-US" sz="1400" dirty="0"/>
              <a:t>Using </a:t>
            </a:r>
            <a:r>
              <a:rPr lang="en-US" sz="1400" dirty="0" err="1"/>
              <a:t>cbind</a:t>
            </a:r>
            <a:r>
              <a:rPr lang="en-US" sz="1400" dirty="0"/>
              <a:t> to combine vectors by column and generate a matrix   </a:t>
            </a:r>
          </a:p>
        </p:txBody>
      </p:sp>
      <p:sp>
        <p:nvSpPr>
          <p:cNvPr id="7" name="Rectangle 6">
            <a:extLst>
              <a:ext uri="{FF2B5EF4-FFF2-40B4-BE49-F238E27FC236}">
                <a16:creationId xmlns:a16="http://schemas.microsoft.com/office/drawing/2014/main" id="{01EEA91B-29D8-43E3-A7C4-8EF5DCC03F23}"/>
              </a:ext>
            </a:extLst>
          </p:cNvPr>
          <p:cNvSpPr/>
          <p:nvPr/>
        </p:nvSpPr>
        <p:spPr>
          <a:xfrm>
            <a:off x="1772356" y="4080348"/>
            <a:ext cx="3781777" cy="4423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54642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C51C90C-238F-4DFA-AE0D-349CC421CFD6}"/>
              </a:ext>
            </a:extLst>
          </p:cNvPr>
          <p:cNvSpPr/>
          <p:nvPr/>
        </p:nvSpPr>
        <p:spPr>
          <a:xfrm>
            <a:off x="302960" y="317671"/>
            <a:ext cx="3584118" cy="506292"/>
          </a:xfrm>
          <a:prstGeom prst="rect">
            <a:avLst/>
          </a:prstGeom>
        </p:spPr>
        <p:txBody>
          <a:bodyPr wrap="square">
            <a:spAutoFit/>
          </a:bodyPr>
          <a:lstStyle/>
          <a:p>
            <a:pPr>
              <a:lnSpc>
                <a:spcPct val="150000"/>
              </a:lnSpc>
            </a:pPr>
            <a:r>
              <a:rPr lang="en-US" sz="2000" b="1" dirty="0"/>
              <a:t>Powerful package: </a:t>
            </a:r>
            <a:r>
              <a:rPr lang="en-US" sz="2000" b="1" dirty="0" err="1"/>
              <a:t>ggplot</a:t>
            </a:r>
            <a:endParaRPr lang="en-US" sz="2000" b="1" dirty="0"/>
          </a:p>
        </p:txBody>
      </p:sp>
      <p:sp>
        <p:nvSpPr>
          <p:cNvPr id="10" name="Rectangle 9">
            <a:extLst>
              <a:ext uri="{FF2B5EF4-FFF2-40B4-BE49-F238E27FC236}">
                <a16:creationId xmlns:a16="http://schemas.microsoft.com/office/drawing/2014/main" id="{9AE58739-AD9C-43DD-85EE-10A06B6D4851}"/>
              </a:ext>
            </a:extLst>
          </p:cNvPr>
          <p:cNvSpPr/>
          <p:nvPr/>
        </p:nvSpPr>
        <p:spPr>
          <a:xfrm>
            <a:off x="390508" y="1104456"/>
            <a:ext cx="7605627" cy="967957"/>
          </a:xfrm>
          <a:prstGeom prst="rect">
            <a:avLst/>
          </a:prstGeom>
        </p:spPr>
        <p:txBody>
          <a:bodyPr wrap="square">
            <a:spAutoFit/>
          </a:bodyPr>
          <a:lstStyle/>
          <a:p>
            <a:pPr>
              <a:lnSpc>
                <a:spcPct val="150000"/>
              </a:lnSpc>
            </a:pPr>
            <a:r>
              <a:rPr lang="en-US" sz="2000" dirty="0"/>
              <a:t>You provide the data, tell ggplot2 how to map variables to aesthetics, what graphical primitives to use.</a:t>
            </a:r>
          </a:p>
        </p:txBody>
      </p:sp>
      <p:sp>
        <p:nvSpPr>
          <p:cNvPr id="11" name="Rectangle 10">
            <a:extLst>
              <a:ext uri="{FF2B5EF4-FFF2-40B4-BE49-F238E27FC236}">
                <a16:creationId xmlns:a16="http://schemas.microsoft.com/office/drawing/2014/main" id="{FA17F11D-3B4A-4F1E-A70D-B35611DA20D1}"/>
              </a:ext>
            </a:extLst>
          </p:cNvPr>
          <p:cNvSpPr/>
          <p:nvPr/>
        </p:nvSpPr>
        <p:spPr>
          <a:xfrm>
            <a:off x="390508" y="699907"/>
            <a:ext cx="8588122" cy="506292"/>
          </a:xfrm>
          <a:prstGeom prst="rect">
            <a:avLst/>
          </a:prstGeom>
        </p:spPr>
        <p:txBody>
          <a:bodyPr wrap="square">
            <a:spAutoFit/>
          </a:bodyPr>
          <a:lstStyle/>
          <a:p>
            <a:pPr>
              <a:lnSpc>
                <a:spcPct val="150000"/>
              </a:lnSpc>
            </a:pPr>
            <a:r>
              <a:rPr lang="en-US" sz="2000" dirty="0"/>
              <a:t>Focus on the analysis and data, using </a:t>
            </a:r>
            <a:r>
              <a:rPr lang="en-US" sz="2000" dirty="0" err="1"/>
              <a:t>ggplot</a:t>
            </a:r>
            <a:r>
              <a:rPr lang="en-US" sz="2000" dirty="0"/>
              <a:t> to create the graph quickly.</a:t>
            </a:r>
          </a:p>
        </p:txBody>
      </p:sp>
      <p:sp>
        <p:nvSpPr>
          <p:cNvPr id="12" name="Rectangle 11">
            <a:extLst>
              <a:ext uri="{FF2B5EF4-FFF2-40B4-BE49-F238E27FC236}">
                <a16:creationId xmlns:a16="http://schemas.microsoft.com/office/drawing/2014/main" id="{3ADD4FE2-37A4-4B1E-8C92-98DF72A5EAC9}"/>
              </a:ext>
            </a:extLst>
          </p:cNvPr>
          <p:cNvSpPr/>
          <p:nvPr/>
        </p:nvSpPr>
        <p:spPr>
          <a:xfrm>
            <a:off x="565202" y="4547762"/>
            <a:ext cx="7605627" cy="967957"/>
          </a:xfrm>
          <a:prstGeom prst="rect">
            <a:avLst/>
          </a:prstGeom>
        </p:spPr>
        <p:txBody>
          <a:bodyPr wrap="square">
            <a:spAutoFit/>
          </a:bodyPr>
          <a:lstStyle/>
          <a:p>
            <a:pPr>
              <a:lnSpc>
                <a:spcPct val="150000"/>
              </a:lnSpc>
            </a:pPr>
            <a:endParaRPr lang="en-US" sz="2000" dirty="0"/>
          </a:p>
          <a:p>
            <a:pPr>
              <a:lnSpc>
                <a:spcPct val="150000"/>
              </a:lnSpc>
            </a:pPr>
            <a:r>
              <a:rPr lang="en-US" sz="2000" dirty="0"/>
              <a:t>## try </a:t>
            </a:r>
            <a:r>
              <a:rPr lang="en-US" sz="2000" dirty="0" err="1"/>
              <a:t>geom_col</a:t>
            </a:r>
            <a:r>
              <a:rPr lang="en-US" sz="2000" dirty="0"/>
              <a:t>(), </a:t>
            </a:r>
            <a:r>
              <a:rPr lang="en-US" sz="2000" dirty="0" err="1"/>
              <a:t>geom_violin</a:t>
            </a:r>
            <a:r>
              <a:rPr lang="en-US" sz="2000" dirty="0"/>
              <a:t>(), </a:t>
            </a:r>
            <a:r>
              <a:rPr lang="en-US" sz="2000" dirty="0" err="1"/>
              <a:t>geom_point</a:t>
            </a:r>
            <a:r>
              <a:rPr lang="en-US" sz="2000" dirty="0"/>
              <a:t>(), </a:t>
            </a:r>
            <a:r>
              <a:rPr lang="en-US" sz="2000" dirty="0" err="1"/>
              <a:t>geom_jitter</a:t>
            </a:r>
            <a:r>
              <a:rPr lang="en-US" sz="2000" dirty="0"/>
              <a:t>()</a:t>
            </a:r>
          </a:p>
        </p:txBody>
      </p:sp>
      <p:sp>
        <p:nvSpPr>
          <p:cNvPr id="13" name="Rectangle 2">
            <a:extLst>
              <a:ext uri="{FF2B5EF4-FFF2-40B4-BE49-F238E27FC236}">
                <a16:creationId xmlns:a16="http://schemas.microsoft.com/office/drawing/2014/main" id="{10332368-6E19-460A-B554-102E7657B6D3}"/>
              </a:ext>
            </a:extLst>
          </p:cNvPr>
          <p:cNvSpPr>
            <a:spLocks noChangeArrowheads="1"/>
          </p:cNvSpPr>
          <p:nvPr/>
        </p:nvSpPr>
        <p:spPr bwMode="auto">
          <a:xfrm>
            <a:off x="565202" y="2373256"/>
            <a:ext cx="8763618" cy="217450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err="1">
                <a:ln>
                  <a:noFill/>
                </a:ln>
                <a:solidFill>
                  <a:srgbClr val="0000FF"/>
                </a:solidFill>
                <a:effectLst/>
                <a:latin typeface="Lucida Console" panose="020B0609040504020204" pitchFamily="49" charset="0"/>
              </a:rPr>
              <a:t>install.packages</a:t>
            </a:r>
            <a:r>
              <a:rPr kumimoji="0" lang="en-US" altLang="en-US" sz="1600" b="0" i="0" u="none" strike="noStrike" cap="none" normalizeH="0" baseline="0" dirty="0">
                <a:ln>
                  <a:noFill/>
                </a:ln>
                <a:solidFill>
                  <a:srgbClr val="0000FF"/>
                </a:solidFill>
                <a:effectLst/>
                <a:latin typeface="Lucida Console" panose="020B0609040504020204" pitchFamily="49" charset="0"/>
              </a:rPr>
              <a:t>(“ggplot2”)</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a:ln>
                  <a:noFill/>
                </a:ln>
                <a:solidFill>
                  <a:srgbClr val="0000FF"/>
                </a:solidFill>
                <a:effectLst/>
                <a:latin typeface="Lucida Console" panose="020B0609040504020204" pitchFamily="49" charset="0"/>
              </a:rPr>
              <a:t>library(ggplot2)</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err="1">
                <a:ln>
                  <a:noFill/>
                </a:ln>
                <a:solidFill>
                  <a:srgbClr val="0000FF"/>
                </a:solidFill>
                <a:effectLst/>
                <a:latin typeface="Lucida Console" panose="020B0609040504020204" pitchFamily="49" charset="0"/>
              </a:rPr>
              <a:t>group_data</a:t>
            </a:r>
            <a:r>
              <a:rPr kumimoji="0" lang="en-US" altLang="en-US" sz="1600" b="0" i="0" u="none" strike="noStrike" cap="none" normalizeH="0" baseline="0" dirty="0">
                <a:ln>
                  <a:noFill/>
                </a:ln>
                <a:solidFill>
                  <a:srgbClr val="0000FF"/>
                </a:solidFill>
                <a:effectLst/>
                <a:latin typeface="Lucida Console" panose="020B0609040504020204" pitchFamily="49" charset="0"/>
              </a:rPr>
              <a:t> &lt;- read.csv("group_info.csv", header=</a:t>
            </a:r>
            <a:r>
              <a:rPr kumimoji="0" lang="en-US" altLang="en-US" sz="1600" b="0" i="0" u="none" strike="noStrike" cap="none" normalizeH="0" baseline="0" dirty="0" err="1">
                <a:ln>
                  <a:noFill/>
                </a:ln>
                <a:solidFill>
                  <a:srgbClr val="0000FF"/>
                </a:solidFill>
                <a:effectLst/>
                <a:latin typeface="Lucida Console" panose="020B0609040504020204" pitchFamily="49" charset="0"/>
              </a:rPr>
              <a:t>T,row.names</a:t>
            </a:r>
            <a:r>
              <a:rPr kumimoji="0" lang="en-US" altLang="en-US" sz="1600" b="0" i="0" u="none" strike="noStrike" cap="none" normalizeH="0" baseline="0" dirty="0">
                <a:ln>
                  <a:noFill/>
                </a:ln>
                <a:solidFill>
                  <a:srgbClr val="0000FF"/>
                </a:solidFill>
                <a:effectLst/>
                <a:latin typeface="Lucida Console" panose="020B0609040504020204" pitchFamily="49" charset="0"/>
              </a:rPr>
              <a:t>=1)</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err="1">
                <a:ln>
                  <a:noFill/>
                </a:ln>
                <a:solidFill>
                  <a:srgbClr val="0000FF"/>
                </a:solidFill>
                <a:effectLst/>
                <a:latin typeface="Lucida Console" panose="020B0609040504020204" pitchFamily="49" charset="0"/>
              </a:rPr>
              <a:t>plot_data</a:t>
            </a:r>
            <a:r>
              <a:rPr kumimoji="0" lang="en-US" altLang="en-US" sz="1600" b="0" i="0" u="none" strike="noStrike" cap="none" normalizeH="0" baseline="0" dirty="0">
                <a:ln>
                  <a:noFill/>
                </a:ln>
                <a:solidFill>
                  <a:srgbClr val="0000FF"/>
                </a:solidFill>
                <a:effectLst/>
                <a:latin typeface="Lucida Console" panose="020B0609040504020204" pitchFamily="49" charset="0"/>
              </a:rPr>
              <a:t> &lt;- </a:t>
            </a:r>
            <a:r>
              <a:rPr kumimoji="0" lang="en-US" altLang="en-US" sz="1600" b="0" i="0" u="none" strike="noStrike" cap="none" normalizeH="0" baseline="0" dirty="0" err="1">
                <a:ln>
                  <a:noFill/>
                </a:ln>
                <a:solidFill>
                  <a:srgbClr val="0000FF"/>
                </a:solidFill>
                <a:effectLst/>
                <a:latin typeface="Lucida Console" panose="020B0609040504020204" pitchFamily="49" charset="0"/>
              </a:rPr>
              <a:t>data.frame</a:t>
            </a:r>
            <a:r>
              <a:rPr kumimoji="0" lang="en-US" altLang="en-US" sz="1600" b="0" i="0" u="none" strike="noStrike" cap="none" normalizeH="0" baseline="0" dirty="0">
                <a:ln>
                  <a:noFill/>
                </a:ln>
                <a:solidFill>
                  <a:srgbClr val="0000FF"/>
                </a:solidFill>
                <a:effectLst/>
                <a:latin typeface="Lucida Console" panose="020B0609040504020204" pitchFamily="49" charset="0"/>
              </a:rPr>
              <a:t>(value=covid19_data[,1], + group=</a:t>
            </a:r>
            <a:r>
              <a:rPr kumimoji="0" lang="en-US" altLang="en-US" sz="1600" b="0" i="0" u="none" strike="noStrike" cap="none" normalizeH="0" baseline="0" dirty="0" err="1">
                <a:ln>
                  <a:noFill/>
                </a:ln>
                <a:solidFill>
                  <a:srgbClr val="0000FF"/>
                </a:solidFill>
                <a:effectLst/>
                <a:latin typeface="Lucida Console" panose="020B0609040504020204" pitchFamily="49" charset="0"/>
              </a:rPr>
              <a:t>group_data</a:t>
            </a:r>
            <a:r>
              <a:rPr kumimoji="0" lang="en-US" altLang="en-US" sz="1600" b="0" i="0" u="none" strike="noStrike" cap="none" normalizeH="0" baseline="0" dirty="0">
                <a:ln>
                  <a:noFill/>
                </a:ln>
                <a:solidFill>
                  <a:srgbClr val="0000FF"/>
                </a:solidFill>
                <a:effectLst/>
                <a:latin typeface="Lucida Console" panose="020B0609040504020204" pitchFamily="49" charset="0"/>
              </a:rPr>
              <a:t>[,1])</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err="1">
                <a:ln>
                  <a:noFill/>
                </a:ln>
                <a:solidFill>
                  <a:srgbClr val="0000FF"/>
                </a:solidFill>
                <a:effectLst/>
                <a:latin typeface="Lucida Console" panose="020B0609040504020204" pitchFamily="49" charset="0"/>
              </a:rPr>
              <a:t>ggplot</a:t>
            </a:r>
            <a:r>
              <a:rPr kumimoji="0" lang="en-US" altLang="en-US" sz="1600" b="0" i="0" u="none" strike="noStrike" cap="none" normalizeH="0" baseline="0" dirty="0">
                <a:ln>
                  <a:noFill/>
                </a:ln>
                <a:solidFill>
                  <a:srgbClr val="0000FF"/>
                </a:solidFill>
                <a:effectLst/>
                <a:latin typeface="Lucida Console" panose="020B0609040504020204" pitchFamily="49" charset="0"/>
              </a:rPr>
              <a:t>(</a:t>
            </a:r>
            <a:r>
              <a:rPr kumimoji="0" lang="en-US" altLang="en-US" sz="1600" b="0" i="0" u="none" strike="noStrike" cap="none" normalizeH="0" baseline="0" dirty="0" err="1">
                <a:ln>
                  <a:noFill/>
                </a:ln>
                <a:solidFill>
                  <a:srgbClr val="0000FF"/>
                </a:solidFill>
                <a:effectLst/>
                <a:latin typeface="Lucida Console" panose="020B0609040504020204" pitchFamily="49" charset="0"/>
              </a:rPr>
              <a:t>plot_data</a:t>
            </a:r>
            <a:r>
              <a:rPr kumimoji="0" lang="en-US" altLang="en-US" sz="1600" b="0" i="0" u="none" strike="noStrike" cap="none" normalizeH="0" baseline="0" dirty="0">
                <a:ln>
                  <a:noFill/>
                </a:ln>
                <a:solidFill>
                  <a:srgbClr val="0000FF"/>
                </a:solidFill>
                <a:effectLst/>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aes</a:t>
            </a:r>
            <a:r>
              <a:rPr kumimoji="0" lang="en-US" altLang="en-US" sz="1600" b="0" i="0" u="none" strike="noStrike" cap="none" normalizeH="0" baseline="0" dirty="0">
                <a:ln>
                  <a:noFill/>
                </a:ln>
                <a:solidFill>
                  <a:srgbClr val="0000FF"/>
                </a:solidFill>
                <a:effectLst/>
                <a:latin typeface="Lucida Console" panose="020B0609040504020204" pitchFamily="49" charset="0"/>
              </a:rPr>
              <a:t>(x=group, y=value)) + </a:t>
            </a:r>
          </a:p>
          <a:p>
            <a:pPr marL="0" marR="0" lvl="0" indent="0" algn="l" defTabSz="914400" rtl="0" eaLnBrk="0" fontAlgn="base" latinLnBrk="0" hangingPunct="0">
              <a:lnSpc>
                <a:spcPct val="150000"/>
              </a:lnSpc>
              <a:spcBef>
                <a:spcPct val="0"/>
              </a:spcBef>
              <a:spcAft>
                <a:spcPct val="0"/>
              </a:spcAft>
              <a:buClrTx/>
              <a:buSzTx/>
              <a:buFontTx/>
              <a:buNone/>
              <a:tabLst/>
            </a:pPr>
            <a:r>
              <a:rPr lang="en-US" altLang="en-US" sz="1600" dirty="0">
                <a:solidFill>
                  <a:srgbClr val="0000FF"/>
                </a:solidFill>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geom_boxplot</a:t>
            </a:r>
            <a:r>
              <a:rPr kumimoji="0" lang="en-US" altLang="en-US" sz="1600" b="0" i="0" u="none" strike="noStrike" cap="none" normalizeH="0" baseline="0" dirty="0">
                <a:ln>
                  <a:noFill/>
                </a:ln>
                <a:solidFill>
                  <a:srgbClr val="0000FF"/>
                </a:solidFill>
                <a:effectLst/>
                <a:latin typeface="Lucida Console" panose="020B0609040504020204" pitchFamily="49" charset="0"/>
              </a:rPr>
              <a:t>() </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503448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C8843F3-04DE-4CDD-A294-407C179C0069}"/>
              </a:ext>
            </a:extLst>
          </p:cNvPr>
          <p:cNvSpPr/>
          <p:nvPr/>
        </p:nvSpPr>
        <p:spPr>
          <a:xfrm>
            <a:off x="215411" y="74480"/>
            <a:ext cx="3584118" cy="506292"/>
          </a:xfrm>
          <a:prstGeom prst="rect">
            <a:avLst/>
          </a:prstGeom>
        </p:spPr>
        <p:txBody>
          <a:bodyPr wrap="square">
            <a:spAutoFit/>
          </a:bodyPr>
          <a:lstStyle/>
          <a:p>
            <a:pPr>
              <a:lnSpc>
                <a:spcPct val="150000"/>
              </a:lnSpc>
            </a:pPr>
            <a:r>
              <a:rPr lang="en-US" sz="2000" b="1" dirty="0" err="1"/>
              <a:t>ggplot</a:t>
            </a:r>
            <a:r>
              <a:rPr lang="en-US" sz="2000" b="1" dirty="0"/>
              <a:t>: Add error bars to a bar</a:t>
            </a:r>
          </a:p>
        </p:txBody>
      </p:sp>
      <p:sp>
        <p:nvSpPr>
          <p:cNvPr id="12" name="Rectangle 2">
            <a:extLst>
              <a:ext uri="{FF2B5EF4-FFF2-40B4-BE49-F238E27FC236}">
                <a16:creationId xmlns:a16="http://schemas.microsoft.com/office/drawing/2014/main" id="{34C0F62A-1C16-4127-8259-A00300DF7041}"/>
              </a:ext>
            </a:extLst>
          </p:cNvPr>
          <p:cNvSpPr>
            <a:spLocks noChangeArrowheads="1"/>
          </p:cNvSpPr>
          <p:nvPr/>
        </p:nvSpPr>
        <p:spPr bwMode="auto">
          <a:xfrm>
            <a:off x="505839" y="920907"/>
            <a:ext cx="7899598" cy="14050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200000"/>
              </a:lnSpc>
              <a:spcBef>
                <a:spcPct val="0"/>
              </a:spcBef>
              <a:spcAft>
                <a:spcPct val="0"/>
              </a:spcAft>
              <a:buClrTx/>
              <a:buSzTx/>
              <a:buFontTx/>
              <a:buNone/>
              <a:tabLst/>
            </a:pPr>
            <a:r>
              <a:rPr kumimoji="0" lang="en-US" altLang="en-US" sz="1600" b="0" i="0" u="none" strike="noStrike" cap="none" normalizeH="0" baseline="0" dirty="0" err="1">
                <a:ln>
                  <a:noFill/>
                </a:ln>
                <a:solidFill>
                  <a:srgbClr val="0000FF"/>
                </a:solidFill>
                <a:effectLst/>
                <a:latin typeface="Lucida Console" panose="020B0609040504020204" pitchFamily="49" charset="0"/>
              </a:rPr>
              <a:t>ggplot</a:t>
            </a:r>
            <a:r>
              <a:rPr kumimoji="0" lang="en-US" altLang="en-US" sz="1600" b="0" i="0" u="none" strike="noStrike" cap="none" normalizeH="0" baseline="0" dirty="0">
                <a:ln>
                  <a:noFill/>
                </a:ln>
                <a:solidFill>
                  <a:srgbClr val="0000FF"/>
                </a:solidFill>
                <a:effectLst/>
                <a:latin typeface="Lucida Console" panose="020B0609040504020204" pitchFamily="49" charset="0"/>
              </a:rPr>
              <a:t>(</a:t>
            </a:r>
            <a:r>
              <a:rPr kumimoji="0" lang="en-US" altLang="en-US" sz="1600" b="0" i="0" u="none" strike="noStrike" cap="none" normalizeH="0" baseline="0" dirty="0" err="1">
                <a:ln>
                  <a:noFill/>
                </a:ln>
                <a:solidFill>
                  <a:srgbClr val="0000FF"/>
                </a:solidFill>
                <a:effectLst/>
                <a:latin typeface="Lucida Console" panose="020B0609040504020204" pitchFamily="49" charset="0"/>
              </a:rPr>
              <a:t>plot_data</a:t>
            </a:r>
            <a:r>
              <a:rPr kumimoji="0" lang="en-US" altLang="en-US" sz="1600" b="0" i="0" u="none" strike="noStrike" cap="none" normalizeH="0" baseline="0" dirty="0">
                <a:ln>
                  <a:noFill/>
                </a:ln>
                <a:solidFill>
                  <a:srgbClr val="0000FF"/>
                </a:solidFill>
                <a:effectLst/>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aes</a:t>
            </a:r>
            <a:r>
              <a:rPr kumimoji="0" lang="en-US" altLang="en-US" sz="1600" b="0" i="0" u="none" strike="noStrike" cap="none" normalizeH="0" baseline="0" dirty="0">
                <a:ln>
                  <a:noFill/>
                </a:ln>
                <a:solidFill>
                  <a:srgbClr val="0000FF"/>
                </a:solidFill>
                <a:effectLst/>
                <a:latin typeface="Lucida Console" panose="020B0609040504020204" pitchFamily="49" charset="0"/>
              </a:rPr>
              <a:t>(x=group, y=</a:t>
            </a:r>
            <a:r>
              <a:rPr kumimoji="0" lang="en-US" altLang="en-US" sz="1600" b="0" i="0" u="none" strike="noStrike" cap="none" normalizeH="0" baseline="0" dirty="0" err="1">
                <a:ln>
                  <a:noFill/>
                </a:ln>
                <a:solidFill>
                  <a:srgbClr val="0000FF"/>
                </a:solidFill>
                <a:effectLst/>
                <a:latin typeface="Lucida Console" panose="020B0609040504020204" pitchFamily="49" charset="0"/>
              </a:rPr>
              <a:t>value,fill</a:t>
            </a:r>
            <a:r>
              <a:rPr kumimoji="0" lang="en-US" altLang="en-US" sz="1600" b="0" i="0" u="none" strike="noStrike" cap="none" normalizeH="0" baseline="0" dirty="0">
                <a:ln>
                  <a:noFill/>
                </a:ln>
                <a:solidFill>
                  <a:srgbClr val="0000FF"/>
                </a:solidFill>
                <a:effectLst/>
                <a:latin typeface="Lucida Console" panose="020B0609040504020204" pitchFamily="49" charset="0"/>
              </a:rPr>
              <a:t>=group)) +</a:t>
            </a:r>
          </a:p>
          <a:p>
            <a:pPr marL="0" marR="0" lvl="0" indent="0" algn="l" defTabSz="914400" rtl="0" eaLnBrk="0" fontAlgn="base" latinLnBrk="0" hangingPunct="0">
              <a:lnSpc>
                <a:spcPct val="200000"/>
              </a:lnSpc>
              <a:spcBef>
                <a:spcPct val="0"/>
              </a:spcBef>
              <a:spcAft>
                <a:spcPct val="0"/>
              </a:spcAft>
              <a:buClrTx/>
              <a:buSzTx/>
              <a:buFontTx/>
              <a:buNone/>
              <a:tabLst/>
            </a:pPr>
            <a:r>
              <a:rPr lang="en-US" altLang="en-US" sz="1600" dirty="0">
                <a:solidFill>
                  <a:srgbClr val="0000FF"/>
                </a:solidFill>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stat_summary</a:t>
            </a:r>
            <a:r>
              <a:rPr kumimoji="0" lang="en-US" altLang="en-US" sz="1600" b="0" i="0" u="none" strike="noStrike" cap="none" normalizeH="0" baseline="0" dirty="0">
                <a:ln>
                  <a:noFill/>
                </a:ln>
                <a:solidFill>
                  <a:srgbClr val="0000FF"/>
                </a:solidFill>
                <a:effectLst/>
                <a:latin typeface="Lucida Console" panose="020B0609040504020204" pitchFamily="49" charset="0"/>
              </a:rPr>
              <a:t>(</a:t>
            </a:r>
            <a:r>
              <a:rPr kumimoji="0" lang="en-US" altLang="en-US" sz="1600" b="0" i="0" u="none" strike="noStrike" cap="none" normalizeH="0" baseline="0" dirty="0" err="1">
                <a:ln>
                  <a:noFill/>
                </a:ln>
                <a:solidFill>
                  <a:srgbClr val="0000FF"/>
                </a:solidFill>
                <a:effectLst/>
                <a:latin typeface="Lucida Console" panose="020B0609040504020204" pitchFamily="49" charset="0"/>
              </a:rPr>
              <a:t>geom</a:t>
            </a:r>
            <a:r>
              <a:rPr kumimoji="0" lang="en-US" altLang="en-US" sz="1600" b="0" i="0" u="none" strike="noStrike" cap="none" normalizeH="0" baseline="0" dirty="0">
                <a:ln>
                  <a:noFill/>
                </a:ln>
                <a:solidFill>
                  <a:srgbClr val="0000FF"/>
                </a:solidFill>
                <a:effectLst/>
                <a:latin typeface="Lucida Console" panose="020B0609040504020204" pitchFamily="49" charset="0"/>
              </a:rPr>
              <a:t> = "bar", fun = mean)+</a:t>
            </a:r>
          </a:p>
          <a:p>
            <a:pPr marL="0" marR="0" lvl="0" indent="0" algn="l" defTabSz="914400" rtl="0" eaLnBrk="0" fontAlgn="base" latinLnBrk="0" hangingPunct="0">
              <a:lnSpc>
                <a:spcPct val="200000"/>
              </a:lnSpc>
              <a:spcBef>
                <a:spcPct val="0"/>
              </a:spcBef>
              <a:spcAft>
                <a:spcPct val="0"/>
              </a:spcAft>
              <a:buClrTx/>
              <a:buSzTx/>
              <a:buFontTx/>
              <a:buNone/>
              <a:tabLst/>
            </a:pPr>
            <a:r>
              <a:rPr lang="en-US" altLang="en-US" sz="1600" dirty="0">
                <a:solidFill>
                  <a:srgbClr val="0000FF"/>
                </a:solidFill>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stat_summary</a:t>
            </a:r>
            <a:r>
              <a:rPr kumimoji="0" lang="en-US" altLang="en-US" sz="1600" b="0" i="0" u="none" strike="noStrike" cap="none" normalizeH="0" baseline="0" dirty="0">
                <a:ln>
                  <a:noFill/>
                </a:ln>
                <a:solidFill>
                  <a:srgbClr val="0000FF"/>
                </a:solidFill>
                <a:effectLst/>
                <a:latin typeface="Lucida Console" panose="020B0609040504020204" pitchFamily="49" charset="0"/>
              </a:rPr>
              <a:t>(</a:t>
            </a:r>
            <a:r>
              <a:rPr kumimoji="0" lang="en-US" altLang="en-US" sz="1600" b="0" i="0" u="none" strike="noStrike" cap="none" normalizeH="0" baseline="0" dirty="0" err="1">
                <a:ln>
                  <a:noFill/>
                </a:ln>
                <a:solidFill>
                  <a:srgbClr val="0000FF"/>
                </a:solidFill>
                <a:effectLst/>
                <a:latin typeface="Lucida Console" panose="020B0609040504020204" pitchFamily="49" charset="0"/>
              </a:rPr>
              <a:t>geom</a:t>
            </a:r>
            <a:r>
              <a:rPr kumimoji="0" lang="en-US" altLang="en-US" sz="1600" b="0" i="0" u="none" strike="noStrike" cap="none" normalizeH="0" baseline="0" dirty="0">
                <a:ln>
                  <a:noFill/>
                </a:ln>
                <a:solidFill>
                  <a:srgbClr val="0000FF"/>
                </a:solidFill>
                <a:effectLst/>
                <a:latin typeface="Lucida Console" panose="020B0609040504020204" pitchFamily="49" charset="0"/>
              </a:rPr>
              <a:t> = "</a:t>
            </a:r>
            <a:r>
              <a:rPr kumimoji="0" lang="en-US" altLang="en-US" sz="1600" b="0" i="0" u="none" strike="noStrike" cap="none" normalizeH="0" baseline="0" dirty="0" err="1">
                <a:ln>
                  <a:noFill/>
                </a:ln>
                <a:solidFill>
                  <a:srgbClr val="0000FF"/>
                </a:solidFill>
                <a:effectLst/>
                <a:latin typeface="Lucida Console" panose="020B0609040504020204" pitchFamily="49" charset="0"/>
              </a:rPr>
              <a:t>errorbar</a:t>
            </a:r>
            <a:r>
              <a:rPr kumimoji="0" lang="en-US" altLang="en-US" sz="1600" b="0" i="0" u="none" strike="noStrike" cap="none" normalizeH="0" baseline="0" dirty="0">
                <a:ln>
                  <a:noFill/>
                </a:ln>
                <a:solidFill>
                  <a:srgbClr val="0000FF"/>
                </a:solidFill>
                <a:effectLst/>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fun.data</a:t>
            </a:r>
            <a:r>
              <a:rPr kumimoji="0" lang="en-US" altLang="en-US" sz="1600" b="0" i="0" u="none" strike="noStrike" cap="none" normalizeH="0" baseline="0" dirty="0">
                <a:ln>
                  <a:noFill/>
                </a:ln>
                <a:solidFill>
                  <a:srgbClr val="0000FF"/>
                </a:solidFill>
                <a:effectLst/>
                <a:latin typeface="Lucida Console" panose="020B0609040504020204" pitchFamily="49" charset="0"/>
              </a:rPr>
              <a:t> = </a:t>
            </a:r>
            <a:r>
              <a:rPr kumimoji="0" lang="en-US" altLang="en-US" sz="1600" b="0" i="0" u="none" strike="noStrike" cap="none" normalizeH="0" baseline="0" dirty="0" err="1">
                <a:ln>
                  <a:noFill/>
                </a:ln>
                <a:solidFill>
                  <a:srgbClr val="0000FF"/>
                </a:solidFill>
                <a:effectLst/>
                <a:latin typeface="Lucida Console" panose="020B0609040504020204" pitchFamily="49" charset="0"/>
              </a:rPr>
              <a:t>mean_se</a:t>
            </a:r>
            <a:r>
              <a:rPr kumimoji="0" lang="en-US" altLang="en-US" sz="1600" b="0" i="0" u="none" strike="noStrike" cap="none" normalizeH="0" baseline="0" dirty="0">
                <a:ln>
                  <a:noFill/>
                </a:ln>
                <a:solidFill>
                  <a:srgbClr val="0000FF"/>
                </a:solidFill>
                <a:effectLst/>
                <a:latin typeface="Lucida Console" panose="020B0609040504020204" pitchFamily="49" charset="0"/>
              </a:rPr>
              <a:t>, width=0.5)</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122090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C8843F3-04DE-4CDD-A294-407C179C0069}"/>
              </a:ext>
            </a:extLst>
          </p:cNvPr>
          <p:cNvSpPr/>
          <p:nvPr/>
        </p:nvSpPr>
        <p:spPr>
          <a:xfrm>
            <a:off x="215411" y="74480"/>
            <a:ext cx="3584118" cy="506292"/>
          </a:xfrm>
          <a:prstGeom prst="rect">
            <a:avLst/>
          </a:prstGeom>
        </p:spPr>
        <p:txBody>
          <a:bodyPr wrap="square">
            <a:spAutoFit/>
          </a:bodyPr>
          <a:lstStyle/>
          <a:p>
            <a:pPr>
              <a:lnSpc>
                <a:spcPct val="150000"/>
              </a:lnSpc>
            </a:pPr>
            <a:r>
              <a:rPr lang="en-US" sz="2000" b="1" dirty="0" err="1"/>
              <a:t>ggplot</a:t>
            </a:r>
            <a:r>
              <a:rPr lang="en-US" sz="2000" b="1" dirty="0"/>
              <a:t>: more groups</a:t>
            </a:r>
          </a:p>
        </p:txBody>
      </p:sp>
      <p:sp>
        <p:nvSpPr>
          <p:cNvPr id="12" name="Rectangle 2">
            <a:extLst>
              <a:ext uri="{FF2B5EF4-FFF2-40B4-BE49-F238E27FC236}">
                <a16:creationId xmlns:a16="http://schemas.microsoft.com/office/drawing/2014/main" id="{34C0F62A-1C16-4127-8259-A00300DF7041}"/>
              </a:ext>
            </a:extLst>
          </p:cNvPr>
          <p:cNvSpPr>
            <a:spLocks noChangeArrowheads="1"/>
          </p:cNvSpPr>
          <p:nvPr/>
        </p:nvSpPr>
        <p:spPr bwMode="auto">
          <a:xfrm>
            <a:off x="215411" y="1002374"/>
            <a:ext cx="9010480" cy="485325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defTabSz="914400" eaLnBrk="0" fontAlgn="base" hangingPunct="0">
              <a:lnSpc>
                <a:spcPct val="200000"/>
              </a:lnSpc>
              <a:spcBef>
                <a:spcPct val="0"/>
              </a:spcBef>
              <a:spcAft>
                <a:spcPct val="0"/>
              </a:spcAft>
            </a:pPr>
            <a:r>
              <a:rPr lang="en-US" altLang="en-US" sz="1600" dirty="0">
                <a:solidFill>
                  <a:srgbClr val="0000FF"/>
                </a:solidFill>
                <a:latin typeface="Lucida Console" panose="020B0609040504020204" pitchFamily="49" charset="0"/>
              </a:rPr>
              <a:t>plot_data2 &lt;- covid19_data[,c("Citric.acid","</a:t>
            </a:r>
            <a:r>
              <a:rPr lang="en-US" altLang="en-US" sz="1600" dirty="0" err="1">
                <a:solidFill>
                  <a:srgbClr val="0000FF"/>
                </a:solidFill>
                <a:latin typeface="Lucida Console" panose="020B0609040504020204" pitchFamily="49" charset="0"/>
              </a:rPr>
              <a:t>Isocitric.acid</a:t>
            </a:r>
            <a:r>
              <a:rPr lang="en-US" altLang="en-US" sz="1600" dirty="0">
                <a:solidFill>
                  <a:srgbClr val="0000FF"/>
                </a:solidFill>
                <a:latin typeface="Lucida Console" panose="020B0609040504020204" pitchFamily="49" charset="0"/>
              </a:rPr>
              <a:t>",</a:t>
            </a:r>
          </a:p>
          <a:p>
            <a:pPr defTabSz="914400" eaLnBrk="0" fontAlgn="base" hangingPunct="0">
              <a:lnSpc>
                <a:spcPct val="200000"/>
              </a:lnSpc>
              <a:spcBef>
                <a:spcPct val="0"/>
              </a:spcBef>
              <a:spcAft>
                <a:spcPct val="0"/>
              </a:spcAft>
            </a:pPr>
            <a:r>
              <a:rPr lang="en-US" altLang="en-US" sz="1600" dirty="0">
                <a:solidFill>
                  <a:srgbClr val="0000FF"/>
                </a:solidFill>
                <a:latin typeface="Lucida Console" panose="020B0609040504020204" pitchFamily="49" charset="0"/>
              </a:rPr>
              <a:t>                               "</a:t>
            </a:r>
            <a:r>
              <a:rPr lang="en-US" altLang="en-US" sz="1600" dirty="0" err="1">
                <a:solidFill>
                  <a:srgbClr val="0000FF"/>
                </a:solidFill>
                <a:latin typeface="Lucida Console" panose="020B0609040504020204" pitchFamily="49" charset="0"/>
              </a:rPr>
              <a:t>Fumaric.acid</a:t>
            </a:r>
            <a:r>
              <a:rPr lang="en-US" altLang="en-US" sz="1600" dirty="0">
                <a:solidFill>
                  <a:srgbClr val="0000FF"/>
                </a:solidFill>
                <a:latin typeface="Lucida Console" panose="020B0609040504020204" pitchFamily="49" charset="0"/>
              </a:rPr>
              <a:t>", "</a:t>
            </a:r>
            <a:r>
              <a:rPr lang="en-US" altLang="en-US" sz="1600" dirty="0" err="1">
                <a:solidFill>
                  <a:srgbClr val="0000FF"/>
                </a:solidFill>
                <a:latin typeface="Lucida Console" panose="020B0609040504020204" pitchFamily="49" charset="0"/>
              </a:rPr>
              <a:t>Succinic.acid</a:t>
            </a:r>
            <a:r>
              <a:rPr lang="en-US" altLang="en-US" sz="1600" dirty="0">
                <a:solidFill>
                  <a:srgbClr val="0000FF"/>
                </a:solidFill>
                <a:latin typeface="Lucida Console" panose="020B0609040504020204" pitchFamily="49" charset="0"/>
              </a:rPr>
              <a:t>")]</a:t>
            </a:r>
          </a:p>
          <a:p>
            <a:pPr defTabSz="914400" eaLnBrk="0" fontAlgn="base" hangingPunct="0">
              <a:lnSpc>
                <a:spcPct val="200000"/>
              </a:lnSpc>
              <a:spcBef>
                <a:spcPct val="0"/>
              </a:spcBef>
              <a:spcAft>
                <a:spcPct val="0"/>
              </a:spcAft>
            </a:pPr>
            <a:r>
              <a:rPr lang="en-US" altLang="en-US" sz="1600" dirty="0">
                <a:solidFill>
                  <a:srgbClr val="0000FF"/>
                </a:solidFill>
                <a:latin typeface="Lucida Console" panose="020B0609040504020204" pitchFamily="49" charset="0"/>
              </a:rPr>
              <a:t>head(plot_data2)</a:t>
            </a:r>
            <a:endParaRPr kumimoji="0" lang="en-US" altLang="en-US" sz="1600" b="0" i="0" u="none" strike="noStrike" cap="none" normalizeH="0" baseline="0" dirty="0">
              <a:ln>
                <a:noFill/>
              </a:ln>
              <a:solidFill>
                <a:srgbClr val="0000FF"/>
              </a:solidFill>
              <a:effectLst/>
              <a:latin typeface="Lucida Console" panose="020B0609040504020204" pitchFamily="49" charset="0"/>
            </a:endParaRPr>
          </a:p>
          <a:p>
            <a:pPr defTabSz="914400" eaLnBrk="0" fontAlgn="base" hangingPunct="0">
              <a:lnSpc>
                <a:spcPct val="200000"/>
              </a:lnSpc>
              <a:spcBef>
                <a:spcPct val="0"/>
              </a:spcBef>
              <a:spcAft>
                <a:spcPct val="0"/>
              </a:spcAft>
            </a:pPr>
            <a:r>
              <a:rPr lang="en-US" altLang="en-US" sz="1600" dirty="0">
                <a:solidFill>
                  <a:srgbClr val="0000FF"/>
                </a:solidFill>
                <a:latin typeface="Lucida Console" panose="020B0609040504020204" pitchFamily="49" charset="0"/>
              </a:rPr>
              <a:t>l</a:t>
            </a:r>
            <a:r>
              <a:rPr kumimoji="0" lang="en-US" altLang="en-US" sz="1600" b="0" i="0" u="none" strike="noStrike" cap="none" normalizeH="0" baseline="0" dirty="0">
                <a:ln>
                  <a:noFill/>
                </a:ln>
                <a:solidFill>
                  <a:srgbClr val="0000FF"/>
                </a:solidFill>
                <a:effectLst/>
                <a:latin typeface="Lucida Console" panose="020B0609040504020204" pitchFamily="49" charset="0"/>
              </a:rPr>
              <a:t>ibrary(reshape2)</a:t>
            </a:r>
          </a:p>
          <a:p>
            <a:pPr defTabSz="914400" eaLnBrk="0" fontAlgn="base" hangingPunct="0">
              <a:lnSpc>
                <a:spcPct val="200000"/>
              </a:lnSpc>
              <a:spcBef>
                <a:spcPct val="0"/>
              </a:spcBef>
              <a:spcAft>
                <a:spcPct val="0"/>
              </a:spcAft>
            </a:pPr>
            <a:r>
              <a:rPr lang="en-US" altLang="en-US" sz="1600" dirty="0">
                <a:solidFill>
                  <a:srgbClr val="0000FF"/>
                </a:solidFill>
                <a:latin typeface="Lucida Console" panose="020B0609040504020204" pitchFamily="49" charset="0"/>
              </a:rPr>
              <a:t>plot</a:t>
            </a:r>
            <a:r>
              <a:rPr kumimoji="0" lang="en-US" altLang="en-US" sz="1600" b="0" i="0" u="none" strike="noStrike" cap="none" normalizeH="0" baseline="0" dirty="0">
                <a:ln>
                  <a:noFill/>
                </a:ln>
                <a:solidFill>
                  <a:srgbClr val="0000FF"/>
                </a:solidFill>
                <a:effectLst/>
                <a:latin typeface="Lucida Console" panose="020B0609040504020204" pitchFamily="49" charset="0"/>
              </a:rPr>
              <a:t>_data2 &lt;- melt(</a:t>
            </a:r>
            <a:r>
              <a:rPr lang="en-US" altLang="en-US" sz="1600" dirty="0">
                <a:solidFill>
                  <a:srgbClr val="0000FF"/>
                </a:solidFill>
                <a:latin typeface="Lucida Console" panose="020B0609040504020204" pitchFamily="49" charset="0"/>
              </a:rPr>
              <a:t>plot</a:t>
            </a:r>
            <a:r>
              <a:rPr kumimoji="0" lang="en-US" altLang="en-US" sz="1600" b="0" i="0" u="none" strike="noStrike" cap="none" normalizeH="0" baseline="0" dirty="0">
                <a:ln>
                  <a:noFill/>
                </a:ln>
                <a:solidFill>
                  <a:srgbClr val="0000FF"/>
                </a:solidFill>
                <a:effectLst/>
                <a:latin typeface="Lucida Console" panose="020B0609040504020204" pitchFamily="49" charset="0"/>
              </a:rPr>
              <a:t>_data2) #Convert an object </a:t>
            </a:r>
          </a:p>
          <a:p>
            <a:pPr defTabSz="914400" eaLnBrk="0" fontAlgn="base" hangingPunct="0">
              <a:lnSpc>
                <a:spcPct val="200000"/>
              </a:lnSpc>
              <a:spcBef>
                <a:spcPct val="0"/>
              </a:spcBef>
              <a:spcAft>
                <a:spcPct val="0"/>
              </a:spcAft>
            </a:pPr>
            <a:r>
              <a:rPr lang="en-US" altLang="en-US" sz="1600" dirty="0">
                <a:solidFill>
                  <a:srgbClr val="0000FF"/>
                </a:solidFill>
                <a:latin typeface="Lucida Console" panose="020B0609040504020204" pitchFamily="49" charset="0"/>
              </a:rPr>
              <a:t>head(plot_data2)</a:t>
            </a:r>
          </a:p>
          <a:p>
            <a:pPr defTabSz="914400" eaLnBrk="0" fontAlgn="base" hangingPunct="0">
              <a:lnSpc>
                <a:spcPct val="200000"/>
              </a:lnSpc>
              <a:spcBef>
                <a:spcPct val="0"/>
              </a:spcBef>
              <a:spcAft>
                <a:spcPct val="0"/>
              </a:spcAft>
            </a:pPr>
            <a:r>
              <a:rPr lang="en-US" altLang="en-US" sz="1600" dirty="0">
                <a:solidFill>
                  <a:srgbClr val="0000FF"/>
                </a:solidFill>
                <a:latin typeface="Lucida Console" panose="020B0609040504020204" pitchFamily="49" charset="0"/>
              </a:rPr>
              <a:t>plot_data2$group &lt;- rep(</a:t>
            </a:r>
            <a:r>
              <a:rPr lang="en-US" altLang="en-US" sz="1600" dirty="0" err="1">
                <a:solidFill>
                  <a:srgbClr val="0000FF"/>
                </a:solidFill>
                <a:latin typeface="Lucida Console" panose="020B0609040504020204" pitchFamily="49" charset="0"/>
              </a:rPr>
              <a:t>group_data</a:t>
            </a:r>
            <a:r>
              <a:rPr lang="en-US" altLang="en-US" sz="1600" dirty="0">
                <a:solidFill>
                  <a:srgbClr val="0000FF"/>
                </a:solidFill>
                <a:latin typeface="Lucida Console" panose="020B0609040504020204" pitchFamily="49" charset="0"/>
              </a:rPr>
              <a:t>[,1],4)</a:t>
            </a:r>
          </a:p>
          <a:p>
            <a:pPr marL="0" marR="0" lvl="0" indent="0" algn="l" defTabSz="914400" rtl="0" eaLnBrk="0" fontAlgn="base" latinLnBrk="0" hangingPunct="0">
              <a:lnSpc>
                <a:spcPct val="200000"/>
              </a:lnSpc>
              <a:spcBef>
                <a:spcPct val="0"/>
              </a:spcBef>
              <a:spcAft>
                <a:spcPct val="0"/>
              </a:spcAft>
              <a:buClrTx/>
              <a:buSzTx/>
              <a:buFontTx/>
              <a:buNone/>
              <a:tabLst/>
            </a:pPr>
            <a:r>
              <a:rPr kumimoji="0" lang="en-US" altLang="en-US" sz="1600" b="0" i="0" u="none" strike="noStrike" cap="none" normalizeH="0" baseline="0" dirty="0" err="1">
                <a:ln>
                  <a:noFill/>
                </a:ln>
                <a:solidFill>
                  <a:srgbClr val="0000FF"/>
                </a:solidFill>
                <a:effectLst/>
                <a:latin typeface="Lucida Console" panose="020B0609040504020204" pitchFamily="49" charset="0"/>
              </a:rPr>
              <a:t>ggplot</a:t>
            </a:r>
            <a:r>
              <a:rPr kumimoji="0" lang="en-US" altLang="en-US" sz="1600" b="0" i="0" u="none" strike="noStrike" cap="none" normalizeH="0" baseline="0" dirty="0">
                <a:ln>
                  <a:noFill/>
                </a:ln>
                <a:solidFill>
                  <a:srgbClr val="0000FF"/>
                </a:solidFill>
                <a:effectLst/>
                <a:latin typeface="Lucida Console" panose="020B0609040504020204" pitchFamily="49" charset="0"/>
              </a:rPr>
              <a:t>(plot_data2, </a:t>
            </a:r>
            <a:r>
              <a:rPr kumimoji="0" lang="en-US" altLang="en-US" sz="1600" b="0" i="0" u="none" strike="noStrike" cap="none" normalizeH="0" baseline="0" dirty="0" err="1">
                <a:ln>
                  <a:noFill/>
                </a:ln>
                <a:solidFill>
                  <a:srgbClr val="0000FF"/>
                </a:solidFill>
                <a:effectLst/>
                <a:latin typeface="Lucida Console" panose="020B0609040504020204" pitchFamily="49" charset="0"/>
              </a:rPr>
              <a:t>aes</a:t>
            </a:r>
            <a:r>
              <a:rPr kumimoji="0" lang="en-US" altLang="en-US" sz="1600" b="0" i="0" u="none" strike="noStrike" cap="none" normalizeH="0" baseline="0" dirty="0">
                <a:ln>
                  <a:noFill/>
                </a:ln>
                <a:solidFill>
                  <a:srgbClr val="0000FF"/>
                </a:solidFill>
                <a:effectLst/>
                <a:latin typeface="Lucida Console" panose="020B0609040504020204" pitchFamily="49" charset="0"/>
              </a:rPr>
              <a:t>(x=group, y=value, fill=variable)) +</a:t>
            </a:r>
          </a:p>
          <a:p>
            <a:pPr marL="0" marR="0" lvl="0" indent="0" algn="l" defTabSz="914400" rtl="0" eaLnBrk="0" fontAlgn="base" latinLnBrk="0" hangingPunct="0">
              <a:lnSpc>
                <a:spcPct val="200000"/>
              </a:lnSpc>
              <a:spcBef>
                <a:spcPct val="0"/>
              </a:spcBef>
              <a:spcAft>
                <a:spcPct val="0"/>
              </a:spcAft>
              <a:buClrTx/>
              <a:buSzTx/>
              <a:buFontTx/>
              <a:buNone/>
              <a:tabLst/>
            </a:pPr>
            <a:r>
              <a:rPr lang="en-US" altLang="en-US" sz="1600" dirty="0">
                <a:solidFill>
                  <a:srgbClr val="0000FF"/>
                </a:solidFill>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stat_summary</a:t>
            </a:r>
            <a:r>
              <a:rPr kumimoji="0" lang="en-US" altLang="en-US" sz="1600" b="0" i="0" u="none" strike="noStrike" cap="none" normalizeH="0" baseline="0" dirty="0">
                <a:ln>
                  <a:noFill/>
                </a:ln>
                <a:solidFill>
                  <a:srgbClr val="0000FF"/>
                </a:solidFill>
                <a:effectLst/>
                <a:latin typeface="Lucida Console" panose="020B0609040504020204" pitchFamily="49" charset="0"/>
              </a:rPr>
              <a:t>(</a:t>
            </a:r>
            <a:r>
              <a:rPr kumimoji="0" lang="en-US" altLang="en-US" sz="1600" b="0" i="0" u="none" strike="noStrike" cap="none" normalizeH="0" baseline="0" dirty="0" err="1">
                <a:ln>
                  <a:noFill/>
                </a:ln>
                <a:solidFill>
                  <a:srgbClr val="0000FF"/>
                </a:solidFill>
                <a:effectLst/>
                <a:latin typeface="Lucida Console" panose="020B0609040504020204" pitchFamily="49" charset="0"/>
              </a:rPr>
              <a:t>geom</a:t>
            </a:r>
            <a:r>
              <a:rPr kumimoji="0" lang="en-US" altLang="en-US" sz="1600" b="0" i="0" u="none" strike="noStrike" cap="none" normalizeH="0" baseline="0" dirty="0">
                <a:ln>
                  <a:noFill/>
                </a:ln>
                <a:solidFill>
                  <a:srgbClr val="0000FF"/>
                </a:solidFill>
                <a:effectLst/>
                <a:latin typeface="Lucida Console" panose="020B0609040504020204" pitchFamily="49" charset="0"/>
              </a:rPr>
              <a:t> = "bar", fun = mean, position= "dodge")+</a:t>
            </a:r>
          </a:p>
          <a:p>
            <a:pPr marL="0" marR="0" lvl="0" indent="0" algn="l" defTabSz="914400" rtl="0" eaLnBrk="0" fontAlgn="base" latinLnBrk="0" hangingPunct="0">
              <a:lnSpc>
                <a:spcPct val="200000"/>
              </a:lnSpc>
              <a:spcBef>
                <a:spcPct val="0"/>
              </a:spcBef>
              <a:spcAft>
                <a:spcPct val="0"/>
              </a:spcAft>
              <a:buClrTx/>
              <a:buSzTx/>
              <a:buFontTx/>
              <a:buNone/>
              <a:tabLst/>
            </a:pPr>
            <a:r>
              <a:rPr lang="en-US" altLang="en-US" sz="1600" dirty="0">
                <a:solidFill>
                  <a:srgbClr val="0000FF"/>
                </a:solidFill>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stat_summary</a:t>
            </a:r>
            <a:r>
              <a:rPr kumimoji="0" lang="en-US" altLang="en-US" sz="1600" b="0" i="0" u="none" strike="noStrike" cap="none" normalizeH="0" baseline="0" dirty="0">
                <a:ln>
                  <a:noFill/>
                </a:ln>
                <a:solidFill>
                  <a:srgbClr val="0000FF"/>
                </a:solidFill>
                <a:effectLst/>
                <a:latin typeface="Lucida Console" panose="020B0609040504020204" pitchFamily="49" charset="0"/>
              </a:rPr>
              <a:t>(</a:t>
            </a:r>
            <a:r>
              <a:rPr kumimoji="0" lang="en-US" altLang="en-US" sz="1600" b="0" i="0" u="none" strike="noStrike" cap="none" normalizeH="0" baseline="0" dirty="0" err="1">
                <a:ln>
                  <a:noFill/>
                </a:ln>
                <a:solidFill>
                  <a:srgbClr val="0000FF"/>
                </a:solidFill>
                <a:effectLst/>
                <a:latin typeface="Lucida Console" panose="020B0609040504020204" pitchFamily="49" charset="0"/>
              </a:rPr>
              <a:t>geom</a:t>
            </a:r>
            <a:r>
              <a:rPr kumimoji="0" lang="en-US" altLang="en-US" sz="1600" b="0" i="0" u="none" strike="noStrike" cap="none" normalizeH="0" baseline="0" dirty="0">
                <a:ln>
                  <a:noFill/>
                </a:ln>
                <a:solidFill>
                  <a:srgbClr val="0000FF"/>
                </a:solidFill>
                <a:effectLst/>
                <a:latin typeface="Lucida Console" panose="020B0609040504020204" pitchFamily="49" charset="0"/>
              </a:rPr>
              <a:t> = "</a:t>
            </a:r>
            <a:r>
              <a:rPr kumimoji="0" lang="en-US" altLang="en-US" sz="1600" b="0" i="0" u="none" strike="noStrike" cap="none" normalizeH="0" baseline="0" dirty="0" err="1">
                <a:ln>
                  <a:noFill/>
                </a:ln>
                <a:solidFill>
                  <a:srgbClr val="0000FF"/>
                </a:solidFill>
                <a:effectLst/>
                <a:latin typeface="Lucida Console" panose="020B0609040504020204" pitchFamily="49" charset="0"/>
              </a:rPr>
              <a:t>errorbar</a:t>
            </a:r>
            <a:r>
              <a:rPr kumimoji="0" lang="en-US" altLang="en-US" sz="1600" b="0" i="0" u="none" strike="noStrike" cap="none" normalizeH="0" baseline="0" dirty="0">
                <a:ln>
                  <a:noFill/>
                </a:ln>
                <a:solidFill>
                  <a:srgbClr val="0000FF"/>
                </a:solidFill>
                <a:effectLst/>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fun.data</a:t>
            </a:r>
            <a:r>
              <a:rPr kumimoji="0" lang="en-US" altLang="en-US" sz="1600" b="0" i="0" u="none" strike="noStrike" cap="none" normalizeH="0" baseline="0" dirty="0">
                <a:ln>
                  <a:noFill/>
                </a:ln>
                <a:solidFill>
                  <a:srgbClr val="0000FF"/>
                </a:solidFill>
                <a:effectLst/>
                <a:latin typeface="Lucida Console" panose="020B0609040504020204" pitchFamily="49" charset="0"/>
              </a:rPr>
              <a:t> = </a:t>
            </a:r>
            <a:r>
              <a:rPr kumimoji="0" lang="en-US" altLang="en-US" sz="1600" b="0" i="0" u="none" strike="noStrike" cap="none" normalizeH="0" baseline="0" dirty="0" err="1">
                <a:ln>
                  <a:noFill/>
                </a:ln>
                <a:solidFill>
                  <a:srgbClr val="0000FF"/>
                </a:solidFill>
                <a:effectLst/>
                <a:latin typeface="Lucida Console" panose="020B0609040504020204" pitchFamily="49" charset="0"/>
              </a:rPr>
              <a:t>mean_se</a:t>
            </a:r>
            <a:r>
              <a:rPr lang="en-US" altLang="en-US" sz="1600" dirty="0">
                <a:solidFill>
                  <a:srgbClr val="0000FF"/>
                </a:solidFill>
                <a:latin typeface="Lucida Console" panose="020B0609040504020204" pitchFamily="49" charset="0"/>
              </a:rPr>
              <a:t>,</a:t>
            </a:r>
            <a:r>
              <a:rPr kumimoji="0" lang="en-US" altLang="en-US" sz="1600" b="0" i="0" u="none" strike="noStrike" cap="none" normalizeH="0" baseline="0" dirty="0">
                <a:ln>
                  <a:noFill/>
                </a:ln>
                <a:solidFill>
                  <a:srgbClr val="0000FF"/>
                </a:solidFill>
                <a:effectLst/>
                <a:latin typeface="Lucida Console" panose="020B0609040504020204" pitchFamily="49" charset="0"/>
              </a:rPr>
              <a:t> position="dodge"</a:t>
            </a:r>
            <a:r>
              <a:rPr lang="en-US" altLang="en-US" sz="1600" dirty="0">
                <a:solidFill>
                  <a:srgbClr val="0000FF"/>
                </a:solidFill>
                <a:latin typeface="Lucida Console" panose="020B0609040504020204" pitchFamily="49" charset="0"/>
              </a:rPr>
              <a:t>)</a:t>
            </a:r>
          </a:p>
        </p:txBody>
      </p:sp>
    </p:spTree>
    <p:extLst>
      <p:ext uri="{BB962C8B-B14F-4D97-AF65-F5344CB8AC3E}">
        <p14:creationId xmlns:p14="http://schemas.microsoft.com/office/powerpoint/2010/main" val="1603867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C8843F3-04DE-4CDD-A294-407C179C0069}"/>
              </a:ext>
            </a:extLst>
          </p:cNvPr>
          <p:cNvSpPr/>
          <p:nvPr/>
        </p:nvSpPr>
        <p:spPr>
          <a:xfrm>
            <a:off x="215410" y="74480"/>
            <a:ext cx="6302121" cy="506292"/>
          </a:xfrm>
          <a:prstGeom prst="rect">
            <a:avLst/>
          </a:prstGeom>
        </p:spPr>
        <p:txBody>
          <a:bodyPr wrap="square">
            <a:spAutoFit/>
          </a:bodyPr>
          <a:lstStyle/>
          <a:p>
            <a:pPr>
              <a:lnSpc>
                <a:spcPct val="150000"/>
              </a:lnSpc>
            </a:pPr>
            <a:r>
              <a:rPr lang="en-US" sz="2000" b="1" dirty="0" err="1"/>
              <a:t>ggplot</a:t>
            </a:r>
            <a:r>
              <a:rPr lang="en-US" sz="2000" b="1" dirty="0"/>
              <a:t>: more groups, using the relative intensities</a:t>
            </a:r>
          </a:p>
        </p:txBody>
      </p:sp>
      <p:sp>
        <p:nvSpPr>
          <p:cNvPr id="12" name="Rectangle 2">
            <a:extLst>
              <a:ext uri="{FF2B5EF4-FFF2-40B4-BE49-F238E27FC236}">
                <a16:creationId xmlns:a16="http://schemas.microsoft.com/office/drawing/2014/main" id="{34C0F62A-1C16-4127-8259-A00300DF7041}"/>
              </a:ext>
            </a:extLst>
          </p:cNvPr>
          <p:cNvSpPr>
            <a:spLocks noChangeArrowheads="1"/>
          </p:cNvSpPr>
          <p:nvPr/>
        </p:nvSpPr>
        <p:spPr bwMode="auto">
          <a:xfrm>
            <a:off x="372527" y="719476"/>
            <a:ext cx="8189288" cy="583813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200000"/>
              </a:lnSpc>
              <a:spcBef>
                <a:spcPct val="0"/>
              </a:spcBef>
              <a:spcAft>
                <a:spcPct val="0"/>
              </a:spcAft>
              <a:buClrTx/>
              <a:buSzTx/>
              <a:buFontTx/>
              <a:buNone/>
              <a:tabLst/>
            </a:pPr>
            <a:r>
              <a:rPr lang="en-US" altLang="en-US" sz="1600" dirty="0">
                <a:solidFill>
                  <a:srgbClr val="0000FF"/>
                </a:solidFill>
                <a:latin typeface="Lucida Console" panose="020B0609040504020204" pitchFamily="49" charset="0"/>
              </a:rPr>
              <a:t>for(m in unique(plot_data2$variable)){</a:t>
            </a:r>
          </a:p>
          <a:p>
            <a:pPr marL="0" marR="0" lvl="0" indent="0" algn="l" defTabSz="914400" rtl="0" eaLnBrk="0" fontAlgn="base" latinLnBrk="0" hangingPunct="0">
              <a:lnSpc>
                <a:spcPct val="200000"/>
              </a:lnSpc>
              <a:spcBef>
                <a:spcPct val="0"/>
              </a:spcBef>
              <a:spcAft>
                <a:spcPct val="0"/>
              </a:spcAft>
              <a:buClrTx/>
              <a:buSzTx/>
              <a:buFontTx/>
              <a:buNone/>
              <a:tabLst/>
            </a:pPr>
            <a:r>
              <a:rPr lang="en-US" altLang="en-US" sz="1600" dirty="0">
                <a:solidFill>
                  <a:srgbClr val="0000FF"/>
                </a:solidFill>
                <a:latin typeface="Lucida Console" panose="020B0609040504020204" pitchFamily="49" charset="0"/>
              </a:rPr>
              <a:t>  </a:t>
            </a:r>
            <a:r>
              <a:rPr lang="en-US" altLang="en-US" sz="1600" dirty="0" err="1">
                <a:solidFill>
                  <a:srgbClr val="0000FF"/>
                </a:solidFill>
                <a:latin typeface="Lucida Console" panose="020B0609040504020204" pitchFamily="49" charset="0"/>
              </a:rPr>
              <a:t>control_mean</a:t>
            </a:r>
            <a:r>
              <a:rPr lang="en-US" altLang="en-US" sz="1600" dirty="0">
                <a:solidFill>
                  <a:srgbClr val="0000FF"/>
                </a:solidFill>
                <a:latin typeface="Lucida Console" panose="020B0609040504020204" pitchFamily="49" charset="0"/>
              </a:rPr>
              <a:t> &lt;- mean(plot_data2[(plot_data2$variable == m) &amp; (plot_data2$group=="CONTROL"),"value"])</a:t>
            </a:r>
          </a:p>
          <a:p>
            <a:pPr marL="0" marR="0" lvl="0" indent="0" algn="l" defTabSz="914400" rtl="0" eaLnBrk="0" fontAlgn="base" latinLnBrk="0" hangingPunct="0">
              <a:lnSpc>
                <a:spcPct val="200000"/>
              </a:lnSpc>
              <a:spcBef>
                <a:spcPct val="0"/>
              </a:spcBef>
              <a:spcAft>
                <a:spcPct val="0"/>
              </a:spcAft>
              <a:buClrTx/>
              <a:buSzTx/>
              <a:buFontTx/>
              <a:buNone/>
              <a:tabLst/>
            </a:pPr>
            <a:r>
              <a:rPr lang="en-US" altLang="en-US" sz="1600" dirty="0">
                <a:solidFill>
                  <a:srgbClr val="0000FF"/>
                </a:solidFill>
                <a:latin typeface="Lucida Console" panose="020B0609040504020204" pitchFamily="49" charset="0"/>
              </a:rPr>
              <a:t>  plot_data2[plot_data2$variable == m, "relative"] &lt;- </a:t>
            </a:r>
          </a:p>
          <a:p>
            <a:pPr marL="0" marR="0" lvl="0" indent="0" algn="l" defTabSz="914400" rtl="0" eaLnBrk="0" fontAlgn="base" latinLnBrk="0" hangingPunct="0">
              <a:lnSpc>
                <a:spcPct val="200000"/>
              </a:lnSpc>
              <a:spcBef>
                <a:spcPct val="0"/>
              </a:spcBef>
              <a:spcAft>
                <a:spcPct val="0"/>
              </a:spcAft>
              <a:buClrTx/>
              <a:buSzTx/>
              <a:buFontTx/>
              <a:buNone/>
              <a:tabLst/>
            </a:pPr>
            <a:r>
              <a:rPr lang="en-US" altLang="en-US" sz="1600" dirty="0">
                <a:solidFill>
                  <a:srgbClr val="0000FF"/>
                </a:solidFill>
                <a:latin typeface="Lucida Console" panose="020B0609040504020204" pitchFamily="49" charset="0"/>
              </a:rPr>
              <a:t>    plot_data2[plot_data2$variable == m, "value"] / </a:t>
            </a:r>
            <a:r>
              <a:rPr lang="en-US" altLang="en-US" sz="1600" dirty="0" err="1">
                <a:solidFill>
                  <a:srgbClr val="0000FF"/>
                </a:solidFill>
                <a:latin typeface="Lucida Console" panose="020B0609040504020204" pitchFamily="49" charset="0"/>
              </a:rPr>
              <a:t>control_mean</a:t>
            </a:r>
            <a:endParaRPr lang="en-US" altLang="en-US" sz="1600" dirty="0">
              <a:solidFill>
                <a:srgbClr val="0000FF"/>
              </a:solidFill>
              <a:latin typeface="Lucida Console" panose="020B0609040504020204" pitchFamily="49" charset="0"/>
            </a:endParaRPr>
          </a:p>
          <a:p>
            <a:pPr marL="0" marR="0" lvl="0" indent="0" algn="l" defTabSz="914400" rtl="0" eaLnBrk="0" fontAlgn="base" latinLnBrk="0" hangingPunct="0">
              <a:lnSpc>
                <a:spcPct val="200000"/>
              </a:lnSpc>
              <a:spcBef>
                <a:spcPct val="0"/>
              </a:spcBef>
              <a:spcAft>
                <a:spcPct val="0"/>
              </a:spcAft>
              <a:buClrTx/>
              <a:buSzTx/>
              <a:buFontTx/>
              <a:buNone/>
              <a:tabLst/>
            </a:pPr>
            <a:r>
              <a:rPr lang="en-US" altLang="en-US" sz="1600" dirty="0">
                <a:solidFill>
                  <a:srgbClr val="0000FF"/>
                </a:solidFill>
                <a:latin typeface="Lucida Console" panose="020B0609040504020204" pitchFamily="49" charset="0"/>
              </a:rPr>
              <a:t>}</a:t>
            </a:r>
          </a:p>
          <a:p>
            <a:pPr marL="0" marR="0" lvl="0" indent="0" algn="l" defTabSz="914400" rtl="0" eaLnBrk="0" fontAlgn="base" latinLnBrk="0" hangingPunct="0">
              <a:lnSpc>
                <a:spcPct val="200000"/>
              </a:lnSpc>
              <a:spcBef>
                <a:spcPct val="0"/>
              </a:spcBef>
              <a:spcAft>
                <a:spcPct val="0"/>
              </a:spcAft>
              <a:buClrTx/>
              <a:buSzTx/>
              <a:buFontTx/>
              <a:buNone/>
              <a:tabLst/>
            </a:pPr>
            <a:r>
              <a:rPr kumimoji="0" lang="en-US" altLang="en-US" sz="1600" b="0" i="0" u="none" strike="noStrike" cap="none" normalizeH="0" baseline="0" dirty="0" err="1">
                <a:ln>
                  <a:noFill/>
                </a:ln>
                <a:solidFill>
                  <a:srgbClr val="0000FF"/>
                </a:solidFill>
                <a:effectLst/>
                <a:latin typeface="Lucida Console" panose="020B0609040504020204" pitchFamily="49" charset="0"/>
              </a:rPr>
              <a:t>ggplot</a:t>
            </a:r>
            <a:r>
              <a:rPr kumimoji="0" lang="en-US" altLang="en-US" sz="1600" b="0" i="0" u="none" strike="noStrike" cap="none" normalizeH="0" baseline="0" dirty="0">
                <a:ln>
                  <a:noFill/>
                </a:ln>
                <a:solidFill>
                  <a:srgbClr val="0000FF"/>
                </a:solidFill>
                <a:effectLst/>
                <a:latin typeface="Lucida Console" panose="020B0609040504020204" pitchFamily="49" charset="0"/>
              </a:rPr>
              <a:t>(plot_data2, </a:t>
            </a:r>
            <a:r>
              <a:rPr kumimoji="0" lang="en-US" altLang="en-US" sz="1600" b="0" i="0" u="none" strike="noStrike" cap="none" normalizeH="0" baseline="0" dirty="0" err="1">
                <a:ln>
                  <a:noFill/>
                </a:ln>
                <a:solidFill>
                  <a:srgbClr val="0000FF"/>
                </a:solidFill>
                <a:effectLst/>
                <a:latin typeface="Lucida Console" panose="020B0609040504020204" pitchFamily="49" charset="0"/>
              </a:rPr>
              <a:t>aes</a:t>
            </a:r>
            <a:r>
              <a:rPr kumimoji="0" lang="en-US" altLang="en-US" sz="1600" b="0" i="0" u="none" strike="noStrike" cap="none" normalizeH="0" baseline="0" dirty="0">
                <a:ln>
                  <a:noFill/>
                </a:ln>
                <a:solidFill>
                  <a:srgbClr val="0000FF"/>
                </a:solidFill>
                <a:effectLst/>
                <a:latin typeface="Lucida Console" panose="020B0609040504020204" pitchFamily="49" charset="0"/>
              </a:rPr>
              <a:t>(x=variable, y= relative, fill=group)) +</a:t>
            </a:r>
          </a:p>
          <a:p>
            <a:pPr marL="0" marR="0" lvl="0" indent="0" algn="l" defTabSz="914400" rtl="0" eaLnBrk="0" fontAlgn="base" latinLnBrk="0" hangingPunct="0">
              <a:lnSpc>
                <a:spcPct val="200000"/>
              </a:lnSpc>
              <a:spcBef>
                <a:spcPct val="0"/>
              </a:spcBef>
              <a:spcAft>
                <a:spcPct val="0"/>
              </a:spcAft>
              <a:buClrTx/>
              <a:buSzTx/>
              <a:buFontTx/>
              <a:buNone/>
              <a:tabLst/>
            </a:pPr>
            <a:r>
              <a:rPr kumimoji="0" lang="en-US" altLang="en-US" sz="1600" b="0" i="0" u="none" strike="noStrike" cap="none" normalizeH="0" baseline="0" dirty="0">
                <a:ln>
                  <a:noFill/>
                </a:ln>
                <a:solidFill>
                  <a:srgbClr val="0000FF"/>
                </a:solidFill>
                <a:effectLst/>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stat_summary</a:t>
            </a:r>
            <a:r>
              <a:rPr kumimoji="0" lang="en-US" altLang="en-US" sz="1600" b="0" i="0" u="none" strike="noStrike" cap="none" normalizeH="0" baseline="0" dirty="0">
                <a:ln>
                  <a:noFill/>
                </a:ln>
                <a:solidFill>
                  <a:srgbClr val="0000FF"/>
                </a:solidFill>
                <a:effectLst/>
                <a:latin typeface="Lucida Console" panose="020B0609040504020204" pitchFamily="49" charset="0"/>
              </a:rPr>
              <a:t>(</a:t>
            </a:r>
            <a:r>
              <a:rPr kumimoji="0" lang="en-US" altLang="en-US" sz="1600" b="0" i="0" u="none" strike="noStrike" cap="none" normalizeH="0" baseline="0" dirty="0" err="1">
                <a:ln>
                  <a:noFill/>
                </a:ln>
                <a:solidFill>
                  <a:srgbClr val="0000FF"/>
                </a:solidFill>
                <a:effectLst/>
                <a:latin typeface="Lucida Console" panose="020B0609040504020204" pitchFamily="49" charset="0"/>
              </a:rPr>
              <a:t>geom</a:t>
            </a:r>
            <a:r>
              <a:rPr kumimoji="0" lang="en-US" altLang="en-US" sz="1600" b="0" i="0" u="none" strike="noStrike" cap="none" normalizeH="0" baseline="0" dirty="0">
                <a:ln>
                  <a:noFill/>
                </a:ln>
                <a:solidFill>
                  <a:srgbClr val="0000FF"/>
                </a:solidFill>
                <a:effectLst/>
                <a:latin typeface="Lucida Console" panose="020B0609040504020204" pitchFamily="49" charset="0"/>
              </a:rPr>
              <a:t> = "bar", fun = mean, position= "dodge")+</a:t>
            </a:r>
          </a:p>
          <a:p>
            <a:pPr marL="0" marR="0" lvl="0" indent="0" algn="l" defTabSz="914400" rtl="0" eaLnBrk="0" fontAlgn="base" latinLnBrk="0" hangingPunct="0">
              <a:lnSpc>
                <a:spcPct val="200000"/>
              </a:lnSpc>
              <a:spcBef>
                <a:spcPct val="0"/>
              </a:spcBef>
              <a:spcAft>
                <a:spcPct val="0"/>
              </a:spcAft>
              <a:buClrTx/>
              <a:buSzTx/>
              <a:buFontTx/>
              <a:buNone/>
              <a:tabLst/>
            </a:pPr>
            <a:r>
              <a:rPr kumimoji="0" lang="en-US" altLang="en-US" sz="1600" b="0" i="0" u="none" strike="noStrike" cap="none" normalizeH="0" baseline="0" dirty="0">
                <a:ln>
                  <a:noFill/>
                </a:ln>
                <a:solidFill>
                  <a:srgbClr val="0000FF"/>
                </a:solidFill>
                <a:effectLst/>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stat_summary</a:t>
            </a:r>
            <a:r>
              <a:rPr kumimoji="0" lang="en-US" altLang="en-US" sz="1600" b="0" i="0" u="none" strike="noStrike" cap="none" normalizeH="0" baseline="0" dirty="0">
                <a:ln>
                  <a:noFill/>
                </a:ln>
                <a:solidFill>
                  <a:srgbClr val="0000FF"/>
                </a:solidFill>
                <a:effectLst/>
                <a:latin typeface="Lucida Console" panose="020B0609040504020204" pitchFamily="49" charset="0"/>
              </a:rPr>
              <a:t>(</a:t>
            </a:r>
            <a:r>
              <a:rPr kumimoji="0" lang="en-US" altLang="en-US" sz="1600" b="0" i="0" u="none" strike="noStrike" cap="none" normalizeH="0" baseline="0" dirty="0" err="1">
                <a:ln>
                  <a:noFill/>
                </a:ln>
                <a:solidFill>
                  <a:srgbClr val="0000FF"/>
                </a:solidFill>
                <a:effectLst/>
                <a:latin typeface="Lucida Console" panose="020B0609040504020204" pitchFamily="49" charset="0"/>
              </a:rPr>
              <a:t>geom</a:t>
            </a:r>
            <a:r>
              <a:rPr kumimoji="0" lang="en-US" altLang="en-US" sz="1600" b="0" i="0" u="none" strike="noStrike" cap="none" normalizeH="0" baseline="0" dirty="0">
                <a:ln>
                  <a:noFill/>
                </a:ln>
                <a:solidFill>
                  <a:srgbClr val="0000FF"/>
                </a:solidFill>
                <a:effectLst/>
                <a:latin typeface="Lucida Console" panose="020B0609040504020204" pitchFamily="49" charset="0"/>
              </a:rPr>
              <a:t> = "</a:t>
            </a:r>
            <a:r>
              <a:rPr kumimoji="0" lang="en-US" altLang="en-US" sz="1600" b="0" i="0" u="none" strike="noStrike" cap="none" normalizeH="0" baseline="0" dirty="0" err="1">
                <a:ln>
                  <a:noFill/>
                </a:ln>
                <a:solidFill>
                  <a:srgbClr val="0000FF"/>
                </a:solidFill>
                <a:effectLst/>
                <a:latin typeface="Lucida Console" panose="020B0609040504020204" pitchFamily="49" charset="0"/>
              </a:rPr>
              <a:t>errorbar</a:t>
            </a:r>
            <a:r>
              <a:rPr kumimoji="0" lang="en-US" altLang="en-US" sz="1600" b="0" i="0" u="none" strike="noStrike" cap="none" normalizeH="0" baseline="0" dirty="0">
                <a:ln>
                  <a:noFill/>
                </a:ln>
                <a:solidFill>
                  <a:srgbClr val="0000FF"/>
                </a:solidFill>
                <a:effectLst/>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fun.data</a:t>
            </a:r>
            <a:r>
              <a:rPr kumimoji="0" lang="en-US" altLang="en-US" sz="1600" b="0" i="0" u="none" strike="noStrike" cap="none" normalizeH="0" baseline="0" dirty="0">
                <a:ln>
                  <a:noFill/>
                </a:ln>
                <a:solidFill>
                  <a:srgbClr val="0000FF"/>
                </a:solidFill>
                <a:effectLst/>
                <a:latin typeface="Lucida Console" panose="020B0609040504020204" pitchFamily="49" charset="0"/>
              </a:rPr>
              <a:t> = </a:t>
            </a:r>
            <a:r>
              <a:rPr kumimoji="0" lang="en-US" altLang="en-US" sz="1600" b="0" i="0" u="none" strike="noStrike" cap="none" normalizeH="0" baseline="0" dirty="0" err="1">
                <a:ln>
                  <a:noFill/>
                </a:ln>
                <a:solidFill>
                  <a:srgbClr val="0000FF"/>
                </a:solidFill>
                <a:effectLst/>
                <a:latin typeface="Lucida Console" panose="020B0609040504020204" pitchFamily="49" charset="0"/>
              </a:rPr>
              <a:t>mean_se</a:t>
            </a:r>
            <a:r>
              <a:rPr kumimoji="0" lang="en-US" altLang="en-US" sz="1600" b="0" i="0" u="none" strike="noStrike" cap="none" normalizeH="0" baseline="0" dirty="0">
                <a:ln>
                  <a:noFill/>
                </a:ln>
                <a:solidFill>
                  <a:srgbClr val="0000FF"/>
                </a:solidFill>
                <a:effectLst/>
                <a:latin typeface="Lucida Console" panose="020B0609040504020204" pitchFamily="49" charset="0"/>
              </a:rPr>
              <a:t>,       position="dodge") + </a:t>
            </a:r>
          </a:p>
          <a:p>
            <a:pPr marL="0" marR="0" lvl="0" indent="0" algn="l" defTabSz="914400" rtl="0" eaLnBrk="0" fontAlgn="base" latinLnBrk="0" hangingPunct="0">
              <a:lnSpc>
                <a:spcPct val="200000"/>
              </a:lnSpc>
              <a:spcBef>
                <a:spcPct val="0"/>
              </a:spcBef>
              <a:spcAft>
                <a:spcPct val="0"/>
              </a:spcAft>
              <a:buClrTx/>
              <a:buSzTx/>
              <a:buFontTx/>
              <a:buNone/>
              <a:tabLst/>
            </a:pPr>
            <a:r>
              <a:rPr kumimoji="0" lang="en-US" altLang="en-US" sz="1600" b="0" i="0" u="none" strike="noStrike" cap="none" normalizeH="0" baseline="0" dirty="0">
                <a:ln>
                  <a:noFill/>
                </a:ln>
                <a:solidFill>
                  <a:srgbClr val="0000FF"/>
                </a:solidFill>
                <a:effectLst/>
                <a:latin typeface="Lucida Console" panose="020B0609040504020204" pitchFamily="49" charset="0"/>
              </a:rPr>
              <a:t>  </a:t>
            </a:r>
            <a:r>
              <a:rPr kumimoji="0" lang="en-US" altLang="en-US" sz="1600" b="0" i="0" u="none" strike="noStrike" cap="none" normalizeH="0" baseline="0" dirty="0" err="1">
                <a:ln>
                  <a:noFill/>
                </a:ln>
                <a:solidFill>
                  <a:srgbClr val="0000FF"/>
                </a:solidFill>
                <a:effectLst/>
                <a:latin typeface="Lucida Console" panose="020B0609040504020204" pitchFamily="49" charset="0"/>
              </a:rPr>
              <a:t>scale_fill_manual</a:t>
            </a:r>
            <a:r>
              <a:rPr kumimoji="0" lang="en-US" altLang="en-US" sz="1600" b="0" i="0" u="none" strike="noStrike" cap="none" normalizeH="0" baseline="0" dirty="0">
                <a:ln>
                  <a:noFill/>
                </a:ln>
                <a:solidFill>
                  <a:srgbClr val="0000FF"/>
                </a:solidFill>
                <a:effectLst/>
                <a:latin typeface="Lucida Console" panose="020B0609040504020204" pitchFamily="49" charset="0"/>
              </a:rPr>
              <a:t>(values =   c("#ffbfbf","#ff4040","#bf0000","#6f0000"))</a:t>
            </a:r>
          </a:p>
        </p:txBody>
      </p:sp>
    </p:spTree>
    <p:extLst>
      <p:ext uri="{BB962C8B-B14F-4D97-AF65-F5344CB8AC3E}">
        <p14:creationId xmlns:p14="http://schemas.microsoft.com/office/powerpoint/2010/main" val="22647191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52F3A01-0706-46CF-9030-C31B055595E1}"/>
              </a:ext>
            </a:extLst>
          </p:cNvPr>
          <p:cNvPicPr>
            <a:picLocks noChangeAspect="1"/>
          </p:cNvPicPr>
          <p:nvPr/>
        </p:nvPicPr>
        <p:blipFill>
          <a:blip r:embed="rId2"/>
          <a:stretch>
            <a:fillRect/>
          </a:stretch>
        </p:blipFill>
        <p:spPr>
          <a:xfrm>
            <a:off x="0" y="1696248"/>
            <a:ext cx="9144000" cy="4259829"/>
          </a:xfrm>
          <a:prstGeom prst="rect">
            <a:avLst/>
          </a:prstGeom>
        </p:spPr>
      </p:pic>
      <p:sp>
        <p:nvSpPr>
          <p:cNvPr id="7" name="Rectangle 6">
            <a:extLst>
              <a:ext uri="{FF2B5EF4-FFF2-40B4-BE49-F238E27FC236}">
                <a16:creationId xmlns:a16="http://schemas.microsoft.com/office/drawing/2014/main" id="{28F5213D-85D0-49D3-BCCE-51791BA12650}"/>
              </a:ext>
            </a:extLst>
          </p:cNvPr>
          <p:cNvSpPr/>
          <p:nvPr/>
        </p:nvSpPr>
        <p:spPr>
          <a:xfrm>
            <a:off x="215410" y="74480"/>
            <a:ext cx="6302121" cy="506292"/>
          </a:xfrm>
          <a:prstGeom prst="rect">
            <a:avLst/>
          </a:prstGeom>
        </p:spPr>
        <p:txBody>
          <a:bodyPr wrap="square">
            <a:spAutoFit/>
          </a:bodyPr>
          <a:lstStyle/>
          <a:p>
            <a:pPr>
              <a:lnSpc>
                <a:spcPct val="150000"/>
              </a:lnSpc>
            </a:pPr>
            <a:r>
              <a:rPr lang="en-US" sz="2000" b="1" dirty="0"/>
              <a:t>More powerful packages</a:t>
            </a:r>
          </a:p>
        </p:txBody>
      </p:sp>
      <p:sp>
        <p:nvSpPr>
          <p:cNvPr id="8" name="Oval 7">
            <a:extLst>
              <a:ext uri="{FF2B5EF4-FFF2-40B4-BE49-F238E27FC236}">
                <a16:creationId xmlns:a16="http://schemas.microsoft.com/office/drawing/2014/main" id="{E94EA368-6BC7-4028-BE96-177D1FEB68FB}"/>
              </a:ext>
            </a:extLst>
          </p:cNvPr>
          <p:cNvSpPr/>
          <p:nvPr/>
        </p:nvSpPr>
        <p:spPr>
          <a:xfrm>
            <a:off x="812801" y="2179782"/>
            <a:ext cx="1016000" cy="10160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76934CDE-169B-4AD0-8D9A-4515F0A2475C}"/>
              </a:ext>
            </a:extLst>
          </p:cNvPr>
          <p:cNvSpPr/>
          <p:nvPr/>
        </p:nvSpPr>
        <p:spPr>
          <a:xfrm>
            <a:off x="2937165" y="3916218"/>
            <a:ext cx="1016000" cy="10160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3B5CD5B2-8A97-4817-B663-16C2BFB73CA8}"/>
              </a:ext>
            </a:extLst>
          </p:cNvPr>
          <p:cNvSpPr/>
          <p:nvPr/>
        </p:nvSpPr>
        <p:spPr>
          <a:xfrm>
            <a:off x="1828801" y="3916218"/>
            <a:ext cx="1016000" cy="10160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883E84BC-FDCE-4EA5-A004-9101627F45D6}"/>
              </a:ext>
            </a:extLst>
          </p:cNvPr>
          <p:cNvSpPr/>
          <p:nvPr/>
        </p:nvSpPr>
        <p:spPr>
          <a:xfrm>
            <a:off x="304801" y="3154219"/>
            <a:ext cx="1016000" cy="10160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81202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C411D1-89C9-4813-95AE-201AC6A20931}"/>
              </a:ext>
            </a:extLst>
          </p:cNvPr>
          <p:cNvSpPr/>
          <p:nvPr/>
        </p:nvSpPr>
        <p:spPr>
          <a:xfrm>
            <a:off x="201437" y="210436"/>
            <a:ext cx="1757725" cy="707886"/>
          </a:xfrm>
          <a:prstGeom prst="rect">
            <a:avLst/>
          </a:prstGeom>
        </p:spPr>
        <p:txBody>
          <a:bodyPr wrap="none">
            <a:spAutoFit/>
          </a:bodyPr>
          <a:lstStyle/>
          <a:p>
            <a:r>
              <a:rPr lang="en-US" sz="2000" b="1" dirty="0"/>
              <a:t>Any questions:</a:t>
            </a:r>
          </a:p>
          <a:p>
            <a:endParaRPr lang="en-US" sz="2000" b="1" dirty="0"/>
          </a:p>
        </p:txBody>
      </p:sp>
      <p:pic>
        <p:nvPicPr>
          <p:cNvPr id="4" name="Picture 3">
            <a:extLst>
              <a:ext uri="{FF2B5EF4-FFF2-40B4-BE49-F238E27FC236}">
                <a16:creationId xmlns:a16="http://schemas.microsoft.com/office/drawing/2014/main" id="{9902219B-C459-470E-AF33-1A40F14AF8F5}"/>
              </a:ext>
            </a:extLst>
          </p:cNvPr>
          <p:cNvPicPr>
            <a:picLocks noChangeAspect="1"/>
          </p:cNvPicPr>
          <p:nvPr/>
        </p:nvPicPr>
        <p:blipFill>
          <a:blip r:embed="rId2"/>
          <a:stretch>
            <a:fillRect/>
          </a:stretch>
        </p:blipFill>
        <p:spPr>
          <a:xfrm>
            <a:off x="888022" y="1477639"/>
            <a:ext cx="4926466" cy="1428748"/>
          </a:xfrm>
          <a:prstGeom prst="rect">
            <a:avLst/>
          </a:prstGeom>
          <a:ln>
            <a:solidFill>
              <a:schemeClr val="tx1"/>
            </a:solidFill>
          </a:ln>
        </p:spPr>
      </p:pic>
      <p:sp>
        <p:nvSpPr>
          <p:cNvPr id="5" name="Rectangle 4">
            <a:extLst>
              <a:ext uri="{FF2B5EF4-FFF2-40B4-BE49-F238E27FC236}">
                <a16:creationId xmlns:a16="http://schemas.microsoft.com/office/drawing/2014/main" id="{A172C5A7-6F95-46AA-9CD2-3675FFC5179F}"/>
              </a:ext>
            </a:extLst>
          </p:cNvPr>
          <p:cNvSpPr/>
          <p:nvPr/>
        </p:nvSpPr>
        <p:spPr>
          <a:xfrm>
            <a:off x="888022" y="3627301"/>
            <a:ext cx="3630096" cy="369332"/>
          </a:xfrm>
          <a:prstGeom prst="rect">
            <a:avLst/>
          </a:prstGeom>
        </p:spPr>
        <p:txBody>
          <a:bodyPr wrap="none">
            <a:spAutoFit/>
          </a:bodyPr>
          <a:lstStyle/>
          <a:p>
            <a:r>
              <a:rPr lang="en-US" dirty="0">
                <a:hlinkClick r:id="rId3"/>
              </a:rPr>
              <a:t>https://www.r-project.org/help.html</a:t>
            </a:r>
            <a:endParaRPr lang="en-US" dirty="0"/>
          </a:p>
        </p:txBody>
      </p:sp>
      <p:pic>
        <p:nvPicPr>
          <p:cNvPr id="7" name="Picture 6">
            <a:extLst>
              <a:ext uri="{FF2B5EF4-FFF2-40B4-BE49-F238E27FC236}">
                <a16:creationId xmlns:a16="http://schemas.microsoft.com/office/drawing/2014/main" id="{0FA54FD9-54EA-44F0-B1DC-13B41CCB438A}"/>
              </a:ext>
            </a:extLst>
          </p:cNvPr>
          <p:cNvPicPr>
            <a:picLocks noChangeAspect="1"/>
          </p:cNvPicPr>
          <p:nvPr/>
        </p:nvPicPr>
        <p:blipFill>
          <a:blip r:embed="rId4"/>
          <a:stretch>
            <a:fillRect/>
          </a:stretch>
        </p:blipFill>
        <p:spPr>
          <a:xfrm>
            <a:off x="888022" y="4353599"/>
            <a:ext cx="2573185" cy="597093"/>
          </a:xfrm>
          <a:prstGeom prst="rect">
            <a:avLst/>
          </a:prstGeom>
        </p:spPr>
      </p:pic>
      <p:sp>
        <p:nvSpPr>
          <p:cNvPr id="8" name="Rectangle 7">
            <a:extLst>
              <a:ext uri="{FF2B5EF4-FFF2-40B4-BE49-F238E27FC236}">
                <a16:creationId xmlns:a16="http://schemas.microsoft.com/office/drawing/2014/main" id="{7D38A4F1-5308-482A-8834-32060E34979D}"/>
              </a:ext>
            </a:extLst>
          </p:cNvPr>
          <p:cNvSpPr/>
          <p:nvPr/>
        </p:nvSpPr>
        <p:spPr>
          <a:xfrm>
            <a:off x="969215" y="5633625"/>
            <a:ext cx="2569037" cy="646331"/>
          </a:xfrm>
          <a:prstGeom prst="rect">
            <a:avLst/>
          </a:prstGeom>
        </p:spPr>
        <p:txBody>
          <a:bodyPr wrap="none">
            <a:spAutoFit/>
          </a:bodyPr>
          <a:lstStyle/>
          <a:p>
            <a:r>
              <a:rPr lang="en-US" dirty="0">
                <a:hlinkClick r:id="rId5"/>
              </a:rPr>
              <a:t>zhengtao.xiao@duke.edu</a:t>
            </a:r>
            <a:endParaRPr lang="en-US" dirty="0"/>
          </a:p>
          <a:p>
            <a:endParaRPr lang="en-US" dirty="0"/>
          </a:p>
        </p:txBody>
      </p:sp>
      <p:sp>
        <p:nvSpPr>
          <p:cNvPr id="3" name="Rectangle 2">
            <a:extLst>
              <a:ext uri="{FF2B5EF4-FFF2-40B4-BE49-F238E27FC236}">
                <a16:creationId xmlns:a16="http://schemas.microsoft.com/office/drawing/2014/main" id="{17804F72-867F-4336-9D5D-E596C19D262B}"/>
              </a:ext>
            </a:extLst>
          </p:cNvPr>
          <p:cNvSpPr/>
          <p:nvPr/>
        </p:nvSpPr>
        <p:spPr>
          <a:xfrm>
            <a:off x="888022" y="2576787"/>
            <a:ext cx="7058967" cy="461665"/>
          </a:xfrm>
          <a:prstGeom prst="rect">
            <a:avLst/>
          </a:prstGeom>
        </p:spPr>
        <p:txBody>
          <a:bodyPr wrap="square">
            <a:spAutoFit/>
          </a:bodyPr>
          <a:lstStyle/>
          <a:p>
            <a:r>
              <a:rPr lang="en-US" sz="1200" b="1" dirty="0">
                <a:hlinkClick r:id="rId6"/>
              </a:rPr>
              <a:t>https://cran.r-project.org/doc/manuals/r-release/R-intro.pdf</a:t>
            </a:r>
            <a:endParaRPr lang="en-US" sz="1200" b="1" dirty="0"/>
          </a:p>
          <a:p>
            <a:endParaRPr lang="en-US" sz="1200" b="1" dirty="0"/>
          </a:p>
        </p:txBody>
      </p:sp>
    </p:spTree>
    <p:extLst>
      <p:ext uri="{BB962C8B-B14F-4D97-AF65-F5344CB8AC3E}">
        <p14:creationId xmlns:p14="http://schemas.microsoft.com/office/powerpoint/2010/main" val="4151186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737EB94-A6B1-44F1-AD67-0F1FF052ADC8}"/>
              </a:ext>
            </a:extLst>
          </p:cNvPr>
          <p:cNvPicPr>
            <a:picLocks noChangeAspect="1"/>
          </p:cNvPicPr>
          <p:nvPr/>
        </p:nvPicPr>
        <p:blipFill>
          <a:blip r:embed="rId2"/>
          <a:stretch>
            <a:fillRect/>
          </a:stretch>
        </p:blipFill>
        <p:spPr>
          <a:xfrm>
            <a:off x="1575929" y="1485900"/>
            <a:ext cx="6352728" cy="4230917"/>
          </a:xfrm>
          <a:prstGeom prst="rect">
            <a:avLst/>
          </a:prstGeom>
        </p:spPr>
      </p:pic>
      <p:sp>
        <p:nvSpPr>
          <p:cNvPr id="9" name="TextBox 8">
            <a:extLst>
              <a:ext uri="{FF2B5EF4-FFF2-40B4-BE49-F238E27FC236}">
                <a16:creationId xmlns:a16="http://schemas.microsoft.com/office/drawing/2014/main" id="{020547EE-2AFF-430E-81C0-B4F262EACBB4}"/>
              </a:ext>
            </a:extLst>
          </p:cNvPr>
          <p:cNvSpPr txBox="1"/>
          <p:nvPr/>
        </p:nvSpPr>
        <p:spPr>
          <a:xfrm>
            <a:off x="3548400" y="618864"/>
            <a:ext cx="2898604" cy="584775"/>
          </a:xfrm>
          <a:prstGeom prst="rect">
            <a:avLst/>
          </a:prstGeom>
          <a:noFill/>
        </p:spPr>
        <p:txBody>
          <a:bodyPr wrap="square" rtlCol="0">
            <a:spAutoFit/>
          </a:bodyPr>
          <a:lstStyle/>
          <a:p>
            <a:r>
              <a:rPr lang="en-US" altLang="zh-CN" sz="3200" b="1" dirty="0"/>
              <a:t>Learning R ……</a:t>
            </a:r>
            <a:endParaRPr lang="en-US" sz="3200" b="1" dirty="0"/>
          </a:p>
        </p:txBody>
      </p:sp>
    </p:spTree>
    <p:extLst>
      <p:ext uri="{BB962C8B-B14F-4D97-AF65-F5344CB8AC3E}">
        <p14:creationId xmlns:p14="http://schemas.microsoft.com/office/powerpoint/2010/main" val="4175048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5BE202-9F5B-4E5A-AE2F-CC7C8D057BEC}"/>
              </a:ext>
            </a:extLst>
          </p:cNvPr>
          <p:cNvSpPr txBox="1"/>
          <p:nvPr/>
        </p:nvSpPr>
        <p:spPr>
          <a:xfrm>
            <a:off x="850083" y="1058562"/>
            <a:ext cx="7520033" cy="646331"/>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R initially written &amp; released as an open source software by Ross Ihaka and Robert Gentleman during 90s. </a:t>
            </a:r>
          </a:p>
        </p:txBody>
      </p:sp>
      <p:sp>
        <p:nvSpPr>
          <p:cNvPr id="5" name="TextBox 4">
            <a:extLst>
              <a:ext uri="{FF2B5EF4-FFF2-40B4-BE49-F238E27FC236}">
                <a16:creationId xmlns:a16="http://schemas.microsoft.com/office/drawing/2014/main" id="{3C485F91-41B5-4053-8128-53A52FF077D6}"/>
              </a:ext>
            </a:extLst>
          </p:cNvPr>
          <p:cNvSpPr txBox="1"/>
          <p:nvPr/>
        </p:nvSpPr>
        <p:spPr>
          <a:xfrm>
            <a:off x="850083" y="1704893"/>
            <a:ext cx="7520033" cy="646331"/>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Since 1997: R Development Core Team ~ 37 people &amp; thousands of code writers and statisticians share their libraries! </a:t>
            </a:r>
          </a:p>
        </p:txBody>
      </p:sp>
      <p:sp>
        <p:nvSpPr>
          <p:cNvPr id="6" name="TextBox 5">
            <a:extLst>
              <a:ext uri="{FF2B5EF4-FFF2-40B4-BE49-F238E27FC236}">
                <a16:creationId xmlns:a16="http://schemas.microsoft.com/office/drawing/2014/main" id="{048DC1DA-E485-4445-B527-32090B2B48E8}"/>
              </a:ext>
            </a:extLst>
          </p:cNvPr>
          <p:cNvSpPr txBox="1"/>
          <p:nvPr/>
        </p:nvSpPr>
        <p:spPr>
          <a:xfrm>
            <a:off x="261190" y="407122"/>
            <a:ext cx="2898604" cy="400110"/>
          </a:xfrm>
          <a:prstGeom prst="rect">
            <a:avLst/>
          </a:prstGeom>
          <a:noFill/>
        </p:spPr>
        <p:txBody>
          <a:bodyPr wrap="square" rtlCol="0">
            <a:spAutoFit/>
          </a:bodyPr>
          <a:lstStyle/>
          <a:p>
            <a:r>
              <a:rPr lang="en-US" altLang="zh-CN" sz="2000" b="1" dirty="0"/>
              <a:t>History of R</a:t>
            </a:r>
            <a:endParaRPr lang="en-US" sz="2000" b="1" dirty="0"/>
          </a:p>
        </p:txBody>
      </p:sp>
      <p:sp>
        <p:nvSpPr>
          <p:cNvPr id="7" name="TextBox 6">
            <a:extLst>
              <a:ext uri="{FF2B5EF4-FFF2-40B4-BE49-F238E27FC236}">
                <a16:creationId xmlns:a16="http://schemas.microsoft.com/office/drawing/2014/main" id="{12FACFBD-A2B5-44D2-83AC-A0780FEB4EC4}"/>
              </a:ext>
            </a:extLst>
          </p:cNvPr>
          <p:cNvSpPr txBox="1"/>
          <p:nvPr/>
        </p:nvSpPr>
        <p:spPr>
          <a:xfrm>
            <a:off x="711187" y="3203832"/>
            <a:ext cx="7520033" cy="1477328"/>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An interpreted computer language</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R is very powerful for data manipulation, statistics, and graphics.</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Fast and free</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Active user community</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Force you to think about your analysis</a:t>
            </a:r>
          </a:p>
        </p:txBody>
      </p:sp>
      <p:sp>
        <p:nvSpPr>
          <p:cNvPr id="8" name="TextBox 7">
            <a:extLst>
              <a:ext uri="{FF2B5EF4-FFF2-40B4-BE49-F238E27FC236}">
                <a16:creationId xmlns:a16="http://schemas.microsoft.com/office/drawing/2014/main" id="{4C4E7808-D68B-4F10-AADD-71EAC09DED8C}"/>
              </a:ext>
            </a:extLst>
          </p:cNvPr>
          <p:cNvSpPr txBox="1"/>
          <p:nvPr/>
        </p:nvSpPr>
        <p:spPr>
          <a:xfrm>
            <a:off x="261190" y="2690336"/>
            <a:ext cx="2898604" cy="400110"/>
          </a:xfrm>
          <a:prstGeom prst="rect">
            <a:avLst/>
          </a:prstGeom>
          <a:noFill/>
        </p:spPr>
        <p:txBody>
          <a:bodyPr wrap="square" rtlCol="0">
            <a:spAutoFit/>
          </a:bodyPr>
          <a:lstStyle/>
          <a:p>
            <a:r>
              <a:rPr lang="en-US" altLang="zh-CN" sz="2000" b="1" dirty="0"/>
              <a:t>Advantages of R</a:t>
            </a:r>
            <a:endParaRPr lang="en-US" sz="2000" b="1" dirty="0"/>
          </a:p>
        </p:txBody>
      </p:sp>
      <p:sp>
        <p:nvSpPr>
          <p:cNvPr id="9" name="TextBox 8">
            <a:extLst>
              <a:ext uri="{FF2B5EF4-FFF2-40B4-BE49-F238E27FC236}">
                <a16:creationId xmlns:a16="http://schemas.microsoft.com/office/drawing/2014/main" id="{B64AA0DE-DFC6-4D41-8406-B94288504C31}"/>
              </a:ext>
            </a:extLst>
          </p:cNvPr>
          <p:cNvSpPr txBox="1"/>
          <p:nvPr/>
        </p:nvSpPr>
        <p:spPr>
          <a:xfrm>
            <a:off x="711187" y="5527548"/>
            <a:ext cx="7520033" cy="923330"/>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Not user friendly, very simple GUI.</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No commercial support</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Easy to make mistakes.</a:t>
            </a:r>
          </a:p>
        </p:txBody>
      </p:sp>
      <p:sp>
        <p:nvSpPr>
          <p:cNvPr id="10" name="TextBox 9">
            <a:extLst>
              <a:ext uri="{FF2B5EF4-FFF2-40B4-BE49-F238E27FC236}">
                <a16:creationId xmlns:a16="http://schemas.microsoft.com/office/drawing/2014/main" id="{E7E9AE97-A7BB-4E1E-BF2A-9F9F457F39D9}"/>
              </a:ext>
            </a:extLst>
          </p:cNvPr>
          <p:cNvSpPr txBox="1"/>
          <p:nvPr/>
        </p:nvSpPr>
        <p:spPr>
          <a:xfrm>
            <a:off x="261190" y="5014052"/>
            <a:ext cx="2898604" cy="400110"/>
          </a:xfrm>
          <a:prstGeom prst="rect">
            <a:avLst/>
          </a:prstGeom>
          <a:noFill/>
        </p:spPr>
        <p:txBody>
          <a:bodyPr wrap="square" rtlCol="0">
            <a:spAutoFit/>
          </a:bodyPr>
          <a:lstStyle/>
          <a:p>
            <a:r>
              <a:rPr lang="en-US" altLang="zh-CN" sz="2000" b="1" dirty="0"/>
              <a:t>Disadvantages of R</a:t>
            </a:r>
            <a:endParaRPr lang="en-US" sz="2000" b="1" dirty="0"/>
          </a:p>
        </p:txBody>
      </p:sp>
    </p:spTree>
    <p:extLst>
      <p:ext uri="{BB962C8B-B14F-4D97-AF65-F5344CB8AC3E}">
        <p14:creationId xmlns:p14="http://schemas.microsoft.com/office/powerpoint/2010/main" val="1916347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6E644B-80B2-4FE4-BDF5-066A10406ABE}"/>
              </a:ext>
            </a:extLst>
          </p:cNvPr>
          <p:cNvSpPr txBox="1"/>
          <p:nvPr/>
        </p:nvSpPr>
        <p:spPr>
          <a:xfrm>
            <a:off x="524486" y="1416943"/>
            <a:ext cx="2898604" cy="400110"/>
          </a:xfrm>
          <a:prstGeom prst="rect">
            <a:avLst/>
          </a:prstGeom>
          <a:noFill/>
        </p:spPr>
        <p:txBody>
          <a:bodyPr wrap="square" rtlCol="0">
            <a:spAutoFit/>
          </a:bodyPr>
          <a:lstStyle/>
          <a:p>
            <a:r>
              <a:rPr lang="en-US" altLang="zh-CN" sz="2000" dirty="0"/>
              <a:t>R console</a:t>
            </a:r>
            <a:endParaRPr lang="en-US" sz="2000" dirty="0"/>
          </a:p>
        </p:txBody>
      </p:sp>
      <p:pic>
        <p:nvPicPr>
          <p:cNvPr id="5" name="Picture 4">
            <a:extLst>
              <a:ext uri="{FF2B5EF4-FFF2-40B4-BE49-F238E27FC236}">
                <a16:creationId xmlns:a16="http://schemas.microsoft.com/office/drawing/2014/main" id="{7F5F6119-88CF-410B-AE75-2D32586F7535}"/>
              </a:ext>
            </a:extLst>
          </p:cNvPr>
          <p:cNvPicPr>
            <a:picLocks noChangeAspect="1"/>
          </p:cNvPicPr>
          <p:nvPr/>
        </p:nvPicPr>
        <p:blipFill>
          <a:blip r:embed="rId3"/>
          <a:stretch>
            <a:fillRect/>
          </a:stretch>
        </p:blipFill>
        <p:spPr>
          <a:xfrm>
            <a:off x="524486" y="1824703"/>
            <a:ext cx="3520906" cy="2525366"/>
          </a:xfrm>
          <a:prstGeom prst="rect">
            <a:avLst/>
          </a:prstGeom>
        </p:spPr>
      </p:pic>
      <p:pic>
        <p:nvPicPr>
          <p:cNvPr id="6" name="Picture 5">
            <a:extLst>
              <a:ext uri="{FF2B5EF4-FFF2-40B4-BE49-F238E27FC236}">
                <a16:creationId xmlns:a16="http://schemas.microsoft.com/office/drawing/2014/main" id="{A138E60D-3556-4CAF-8457-DACD4F3317D3}"/>
              </a:ext>
            </a:extLst>
          </p:cNvPr>
          <p:cNvPicPr>
            <a:picLocks noChangeAspect="1"/>
          </p:cNvPicPr>
          <p:nvPr/>
        </p:nvPicPr>
        <p:blipFill>
          <a:blip r:embed="rId4"/>
          <a:stretch>
            <a:fillRect/>
          </a:stretch>
        </p:blipFill>
        <p:spPr>
          <a:xfrm>
            <a:off x="5016848" y="1824703"/>
            <a:ext cx="3921255" cy="2369187"/>
          </a:xfrm>
          <a:prstGeom prst="rect">
            <a:avLst/>
          </a:prstGeom>
        </p:spPr>
      </p:pic>
      <p:pic>
        <p:nvPicPr>
          <p:cNvPr id="7" name="Picture 6">
            <a:extLst>
              <a:ext uri="{FF2B5EF4-FFF2-40B4-BE49-F238E27FC236}">
                <a16:creationId xmlns:a16="http://schemas.microsoft.com/office/drawing/2014/main" id="{0909909F-C557-40A5-AE5D-1D233D21CCAD}"/>
              </a:ext>
            </a:extLst>
          </p:cNvPr>
          <p:cNvPicPr>
            <a:picLocks noChangeAspect="1"/>
          </p:cNvPicPr>
          <p:nvPr/>
        </p:nvPicPr>
        <p:blipFill>
          <a:blip r:embed="rId5"/>
          <a:stretch>
            <a:fillRect/>
          </a:stretch>
        </p:blipFill>
        <p:spPr>
          <a:xfrm>
            <a:off x="4385981" y="4350069"/>
            <a:ext cx="4233533" cy="2147871"/>
          </a:xfrm>
          <a:prstGeom prst="rect">
            <a:avLst/>
          </a:prstGeom>
        </p:spPr>
      </p:pic>
      <p:sp>
        <p:nvSpPr>
          <p:cNvPr id="8" name="TextBox 7">
            <a:extLst>
              <a:ext uri="{FF2B5EF4-FFF2-40B4-BE49-F238E27FC236}">
                <a16:creationId xmlns:a16="http://schemas.microsoft.com/office/drawing/2014/main" id="{8C24A736-1151-4E1F-8BF7-2DB1103E8BA6}"/>
              </a:ext>
            </a:extLst>
          </p:cNvPr>
          <p:cNvSpPr txBox="1"/>
          <p:nvPr/>
        </p:nvSpPr>
        <p:spPr>
          <a:xfrm>
            <a:off x="5016848" y="1420722"/>
            <a:ext cx="2898604" cy="400110"/>
          </a:xfrm>
          <a:prstGeom prst="rect">
            <a:avLst/>
          </a:prstGeom>
          <a:noFill/>
        </p:spPr>
        <p:txBody>
          <a:bodyPr wrap="square" rtlCol="0">
            <a:spAutoFit/>
          </a:bodyPr>
          <a:lstStyle/>
          <a:p>
            <a:r>
              <a:rPr lang="en-US" altLang="zh-CN" sz="2000" dirty="0"/>
              <a:t>R terminal</a:t>
            </a:r>
            <a:endParaRPr lang="en-US" sz="2000" dirty="0"/>
          </a:p>
        </p:txBody>
      </p:sp>
      <p:sp>
        <p:nvSpPr>
          <p:cNvPr id="9" name="TextBox 8">
            <a:extLst>
              <a:ext uri="{FF2B5EF4-FFF2-40B4-BE49-F238E27FC236}">
                <a16:creationId xmlns:a16="http://schemas.microsoft.com/office/drawing/2014/main" id="{4E1B7944-5F27-4D36-B402-6C36E2BE6C1F}"/>
              </a:ext>
            </a:extLst>
          </p:cNvPr>
          <p:cNvSpPr txBox="1"/>
          <p:nvPr/>
        </p:nvSpPr>
        <p:spPr>
          <a:xfrm>
            <a:off x="695787" y="4483005"/>
            <a:ext cx="2898603" cy="1015663"/>
          </a:xfrm>
          <a:prstGeom prst="rect">
            <a:avLst/>
          </a:prstGeom>
          <a:noFill/>
        </p:spPr>
        <p:txBody>
          <a:bodyPr wrap="square" rtlCol="0">
            <a:spAutoFit/>
          </a:bodyPr>
          <a:lstStyle/>
          <a:p>
            <a:r>
              <a:rPr lang="en-US" sz="2000" dirty="0" err="1"/>
              <a:t>Rstudio</a:t>
            </a:r>
            <a:r>
              <a:rPr lang="en-US" sz="2000" dirty="0"/>
              <a:t>: an integrated development environment (IDE) for R </a:t>
            </a:r>
          </a:p>
        </p:txBody>
      </p:sp>
      <p:sp>
        <p:nvSpPr>
          <p:cNvPr id="2" name="Rectangle 1">
            <a:extLst>
              <a:ext uri="{FF2B5EF4-FFF2-40B4-BE49-F238E27FC236}">
                <a16:creationId xmlns:a16="http://schemas.microsoft.com/office/drawing/2014/main" id="{FFB7897A-A58B-46AF-8225-3195D2D45AC1}"/>
              </a:ext>
            </a:extLst>
          </p:cNvPr>
          <p:cNvSpPr/>
          <p:nvPr/>
        </p:nvSpPr>
        <p:spPr>
          <a:xfrm>
            <a:off x="86645" y="981143"/>
            <a:ext cx="1357744" cy="369332"/>
          </a:xfrm>
          <a:prstGeom prst="rect">
            <a:avLst/>
          </a:prstGeom>
        </p:spPr>
        <p:txBody>
          <a:bodyPr wrap="none">
            <a:spAutoFit/>
          </a:bodyPr>
          <a:lstStyle/>
          <a:p>
            <a:r>
              <a:rPr lang="en-US" altLang="zh-CN" sz="1800" b="1" dirty="0"/>
              <a:t>R workplace</a:t>
            </a:r>
            <a:endParaRPr lang="en-US" sz="1800" b="1" dirty="0"/>
          </a:p>
        </p:txBody>
      </p:sp>
      <p:sp>
        <p:nvSpPr>
          <p:cNvPr id="10" name="Rectangle 9">
            <a:extLst>
              <a:ext uri="{FF2B5EF4-FFF2-40B4-BE49-F238E27FC236}">
                <a16:creationId xmlns:a16="http://schemas.microsoft.com/office/drawing/2014/main" id="{D6D3AD40-5797-4021-B2EB-42B25407C1A8}"/>
              </a:ext>
            </a:extLst>
          </p:cNvPr>
          <p:cNvSpPr/>
          <p:nvPr/>
        </p:nvSpPr>
        <p:spPr>
          <a:xfrm>
            <a:off x="86645" y="152185"/>
            <a:ext cx="1347998" cy="369332"/>
          </a:xfrm>
          <a:prstGeom prst="rect">
            <a:avLst/>
          </a:prstGeom>
        </p:spPr>
        <p:txBody>
          <a:bodyPr wrap="none">
            <a:spAutoFit/>
          </a:bodyPr>
          <a:lstStyle/>
          <a:p>
            <a:r>
              <a:rPr lang="en-US" altLang="zh-CN" sz="1800" b="1" dirty="0"/>
              <a:t>Download R</a:t>
            </a:r>
            <a:endParaRPr lang="en-US" sz="1800" b="1" dirty="0"/>
          </a:p>
        </p:txBody>
      </p:sp>
      <p:sp>
        <p:nvSpPr>
          <p:cNvPr id="11" name="TextBox 10">
            <a:extLst>
              <a:ext uri="{FF2B5EF4-FFF2-40B4-BE49-F238E27FC236}">
                <a16:creationId xmlns:a16="http://schemas.microsoft.com/office/drawing/2014/main" id="{DC976566-2219-4B14-8806-1CBA6B7809CA}"/>
              </a:ext>
            </a:extLst>
          </p:cNvPr>
          <p:cNvSpPr txBox="1"/>
          <p:nvPr/>
        </p:nvSpPr>
        <p:spPr>
          <a:xfrm>
            <a:off x="86645" y="529167"/>
            <a:ext cx="4572000" cy="369332"/>
          </a:xfrm>
          <a:prstGeom prst="rect">
            <a:avLst/>
          </a:prstGeom>
          <a:noFill/>
        </p:spPr>
        <p:txBody>
          <a:bodyPr wrap="square">
            <a:spAutoFit/>
          </a:bodyPr>
          <a:lstStyle/>
          <a:p>
            <a:r>
              <a:rPr lang="en-US" dirty="0">
                <a:hlinkClick r:id="rId6"/>
              </a:rPr>
              <a:t>https://www.r-project.org/</a:t>
            </a:r>
            <a:endParaRPr lang="en-US" dirty="0"/>
          </a:p>
        </p:txBody>
      </p:sp>
    </p:spTree>
    <p:extLst>
      <p:ext uri="{BB962C8B-B14F-4D97-AF65-F5344CB8AC3E}">
        <p14:creationId xmlns:p14="http://schemas.microsoft.com/office/powerpoint/2010/main" val="631126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2924887-08C8-4C93-B511-91AEFF27BCB6}"/>
              </a:ext>
            </a:extLst>
          </p:cNvPr>
          <p:cNvSpPr/>
          <p:nvPr/>
        </p:nvSpPr>
        <p:spPr>
          <a:xfrm>
            <a:off x="230410" y="291548"/>
            <a:ext cx="1276375" cy="369332"/>
          </a:xfrm>
          <a:prstGeom prst="rect">
            <a:avLst/>
          </a:prstGeom>
        </p:spPr>
        <p:txBody>
          <a:bodyPr wrap="none">
            <a:spAutoFit/>
          </a:bodyPr>
          <a:lstStyle/>
          <a:p>
            <a:r>
              <a:rPr lang="en-US" altLang="zh-CN" b="1" dirty="0"/>
              <a:t>Values in R </a:t>
            </a:r>
            <a:endParaRPr lang="en-US" b="1" dirty="0"/>
          </a:p>
        </p:txBody>
      </p:sp>
      <p:sp>
        <p:nvSpPr>
          <p:cNvPr id="6" name="Rectangle 5">
            <a:extLst>
              <a:ext uri="{FF2B5EF4-FFF2-40B4-BE49-F238E27FC236}">
                <a16:creationId xmlns:a16="http://schemas.microsoft.com/office/drawing/2014/main" id="{86FDA0F0-8DA5-4200-A4D4-2CE20B381186}"/>
              </a:ext>
            </a:extLst>
          </p:cNvPr>
          <p:cNvSpPr/>
          <p:nvPr/>
        </p:nvSpPr>
        <p:spPr>
          <a:xfrm>
            <a:off x="978913" y="1115988"/>
            <a:ext cx="2514535" cy="1703030"/>
          </a:xfrm>
          <a:prstGeom prst="rect">
            <a:avLst/>
          </a:prstGeom>
        </p:spPr>
        <p:txBody>
          <a:bodyPr wrap="none">
            <a:spAutoFit/>
          </a:bodyPr>
          <a:lstStyle/>
          <a:p>
            <a:pPr>
              <a:lnSpc>
                <a:spcPct val="150000"/>
              </a:lnSpc>
            </a:pPr>
            <a:r>
              <a:rPr lang="en-US" altLang="zh-CN" dirty="0">
                <a:latin typeface="Arial" panose="020B0604020202020204" pitchFamily="34" charset="0"/>
                <a:cs typeface="Arial" panose="020B0604020202020204" pitchFamily="34" charset="0"/>
              </a:rPr>
              <a:t>Numeric:  1 </a:t>
            </a:r>
          </a:p>
          <a:p>
            <a:pPr>
              <a:lnSpc>
                <a:spcPct val="150000"/>
              </a:lnSpc>
            </a:pPr>
            <a:r>
              <a:rPr lang="en-US" altLang="zh-CN" dirty="0">
                <a:latin typeface="Arial" panose="020B0604020202020204" pitchFamily="34" charset="0"/>
                <a:cs typeface="Arial" panose="020B0604020202020204" pitchFamily="34" charset="0"/>
              </a:rPr>
              <a:t>Character:  “</a:t>
            </a:r>
            <a:r>
              <a:rPr lang="en-US" altLang="zh-CN" dirty="0" err="1">
                <a:latin typeface="Arial" panose="020B0604020202020204" pitchFamily="34" charset="0"/>
                <a:cs typeface="Arial" panose="020B0604020202020204" pitchFamily="34" charset="0"/>
              </a:rPr>
              <a:t>abc</a:t>
            </a:r>
            <a:r>
              <a:rPr lang="en-US" altLang="zh-CN" dirty="0">
                <a:latin typeface="Arial" panose="020B0604020202020204" pitchFamily="34" charset="0"/>
                <a:cs typeface="Arial" panose="020B0604020202020204" pitchFamily="34" charset="0"/>
              </a:rPr>
              <a:t>”</a:t>
            </a:r>
          </a:p>
          <a:p>
            <a:pPr>
              <a:lnSpc>
                <a:spcPct val="150000"/>
              </a:lnSpc>
            </a:pPr>
            <a:r>
              <a:rPr lang="en-US" altLang="zh-CN" dirty="0">
                <a:latin typeface="Arial" panose="020B0604020202020204" pitchFamily="34" charset="0"/>
                <a:cs typeface="Arial" panose="020B0604020202020204" pitchFamily="34" charset="0"/>
              </a:rPr>
              <a:t>Logical: TRUE  FALSE</a:t>
            </a:r>
          </a:p>
          <a:p>
            <a:pPr>
              <a:lnSpc>
                <a:spcPct val="150000"/>
              </a:lnSpc>
            </a:pPr>
            <a:r>
              <a:rPr lang="en-US" altLang="zh-CN" dirty="0">
                <a:latin typeface="Arial" panose="020B0604020202020204" pitchFamily="34" charset="0"/>
                <a:cs typeface="Arial" panose="020B0604020202020204" pitchFamily="34" charset="0"/>
              </a:rPr>
              <a:t>Date: "2020-08-25"</a:t>
            </a:r>
          </a:p>
        </p:txBody>
      </p:sp>
      <p:sp>
        <p:nvSpPr>
          <p:cNvPr id="13" name="Rectangle 12">
            <a:extLst>
              <a:ext uri="{FF2B5EF4-FFF2-40B4-BE49-F238E27FC236}">
                <a16:creationId xmlns:a16="http://schemas.microsoft.com/office/drawing/2014/main" id="{4F7BE56F-DAD1-4610-A498-EDD6B72CA894}"/>
              </a:ext>
            </a:extLst>
          </p:cNvPr>
          <p:cNvSpPr/>
          <p:nvPr/>
        </p:nvSpPr>
        <p:spPr>
          <a:xfrm>
            <a:off x="259806" y="3510936"/>
            <a:ext cx="1438214" cy="369332"/>
          </a:xfrm>
          <a:prstGeom prst="rect">
            <a:avLst/>
          </a:prstGeom>
        </p:spPr>
        <p:txBody>
          <a:bodyPr wrap="none">
            <a:spAutoFit/>
          </a:bodyPr>
          <a:lstStyle/>
          <a:p>
            <a:r>
              <a:rPr lang="en-US" altLang="zh-CN" b="1" dirty="0"/>
              <a:t>R has objects</a:t>
            </a:r>
            <a:endParaRPr lang="en-US" b="1" dirty="0"/>
          </a:p>
        </p:txBody>
      </p:sp>
      <p:sp>
        <p:nvSpPr>
          <p:cNvPr id="14" name="Rectangle 13">
            <a:extLst>
              <a:ext uri="{FF2B5EF4-FFF2-40B4-BE49-F238E27FC236}">
                <a16:creationId xmlns:a16="http://schemas.microsoft.com/office/drawing/2014/main" id="{16ED8F80-FB93-4340-B3D2-A262F871186E}"/>
              </a:ext>
            </a:extLst>
          </p:cNvPr>
          <p:cNvSpPr/>
          <p:nvPr/>
        </p:nvSpPr>
        <p:spPr>
          <a:xfrm>
            <a:off x="978912" y="4979384"/>
            <a:ext cx="2561342" cy="369332"/>
          </a:xfrm>
          <a:prstGeom prst="rect">
            <a:avLst/>
          </a:prstGeom>
        </p:spPr>
        <p:txBody>
          <a:bodyPr wrap="none">
            <a:spAutoFit/>
          </a:bodyPr>
          <a:lstStyle/>
          <a:p>
            <a:r>
              <a:rPr lang="en-US" altLang="zh-CN" dirty="0">
                <a:latin typeface="Arial" panose="020B0604020202020204" pitchFamily="34" charset="0"/>
                <a:cs typeface="Arial" panose="020B0604020202020204" pitchFamily="34" charset="0"/>
              </a:rPr>
              <a:t>Try to assign an object:</a:t>
            </a:r>
            <a:endParaRPr lang="en-US" dirty="0">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BE84853F-44EE-4D18-AF85-0F59DD185148}"/>
              </a:ext>
            </a:extLst>
          </p:cNvPr>
          <p:cNvSpPr txBox="1"/>
          <p:nvPr/>
        </p:nvSpPr>
        <p:spPr>
          <a:xfrm>
            <a:off x="978912" y="4028847"/>
            <a:ext cx="5634323" cy="880369"/>
          </a:xfrm>
          <a:prstGeom prst="rect">
            <a:avLst/>
          </a:prstGeom>
          <a:noFill/>
        </p:spPr>
        <p:txBody>
          <a:bodyPr wrap="square">
            <a:spAutoFit/>
          </a:bodyPr>
          <a:lstStyle/>
          <a:p>
            <a:pPr>
              <a:lnSpc>
                <a:spcPct val="150000"/>
              </a:lnSpc>
            </a:pPr>
            <a:r>
              <a:rPr lang="en-US" altLang="zh-CN" dirty="0">
                <a:latin typeface="Arial" panose="020B0604020202020204" pitchFamily="34" charset="0"/>
                <a:cs typeface="Arial" panose="020B0604020202020204" pitchFamily="34" charset="0"/>
              </a:rPr>
              <a:t>can be assigned using “&lt;-” or “=”.  Object can be a value, object, or function. </a:t>
            </a:r>
            <a:endParaRPr lang="en-US" dirty="0">
              <a:latin typeface="Arial" panose="020B0604020202020204" pitchFamily="34" charset="0"/>
              <a:cs typeface="Arial" panose="020B0604020202020204" pitchFamily="34" charset="0"/>
            </a:endParaRPr>
          </a:p>
        </p:txBody>
      </p:sp>
      <p:pic>
        <p:nvPicPr>
          <p:cNvPr id="11" name="Picture 10">
            <a:extLst>
              <a:ext uri="{FF2B5EF4-FFF2-40B4-BE49-F238E27FC236}">
                <a16:creationId xmlns:a16="http://schemas.microsoft.com/office/drawing/2014/main" id="{7E9D77FE-AC60-455B-B329-E86681C99837}"/>
              </a:ext>
            </a:extLst>
          </p:cNvPr>
          <p:cNvPicPr>
            <a:picLocks noChangeAspect="1"/>
          </p:cNvPicPr>
          <p:nvPr/>
        </p:nvPicPr>
        <p:blipFill>
          <a:blip r:embed="rId2"/>
          <a:stretch>
            <a:fillRect/>
          </a:stretch>
        </p:blipFill>
        <p:spPr>
          <a:xfrm>
            <a:off x="1088877" y="5348716"/>
            <a:ext cx="3078747" cy="1234547"/>
          </a:xfrm>
          <a:prstGeom prst="rect">
            <a:avLst/>
          </a:prstGeom>
        </p:spPr>
      </p:pic>
    </p:spTree>
    <p:extLst>
      <p:ext uri="{BB962C8B-B14F-4D97-AF65-F5344CB8AC3E}">
        <p14:creationId xmlns:p14="http://schemas.microsoft.com/office/powerpoint/2010/main" val="2671948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26A4FA-9D97-42C6-BADA-4B15114DC3CD}"/>
              </a:ext>
            </a:extLst>
          </p:cNvPr>
          <p:cNvSpPr/>
          <p:nvPr/>
        </p:nvSpPr>
        <p:spPr>
          <a:xfrm>
            <a:off x="480464" y="1441435"/>
            <a:ext cx="2579681" cy="369332"/>
          </a:xfrm>
          <a:prstGeom prst="rect">
            <a:avLst/>
          </a:prstGeom>
        </p:spPr>
        <p:txBody>
          <a:bodyPr wrap="none">
            <a:spAutoFit/>
          </a:bodyPr>
          <a:lstStyle/>
          <a:p>
            <a:r>
              <a:rPr lang="en-US" altLang="zh-CN" dirty="0"/>
              <a:t>Basic data structures in R</a:t>
            </a:r>
            <a:endParaRPr lang="en-US" dirty="0"/>
          </a:p>
        </p:txBody>
      </p:sp>
      <p:sp>
        <p:nvSpPr>
          <p:cNvPr id="5" name="Rectangle 4">
            <a:extLst>
              <a:ext uri="{FF2B5EF4-FFF2-40B4-BE49-F238E27FC236}">
                <a16:creationId xmlns:a16="http://schemas.microsoft.com/office/drawing/2014/main" id="{D271EF9D-8893-41E9-A705-298EF759C021}"/>
              </a:ext>
            </a:extLst>
          </p:cNvPr>
          <p:cNvSpPr/>
          <p:nvPr/>
        </p:nvSpPr>
        <p:spPr>
          <a:xfrm>
            <a:off x="937385" y="3001818"/>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19EBF83-47DE-4869-8F8F-DA82D8CFDB93}"/>
              </a:ext>
            </a:extLst>
          </p:cNvPr>
          <p:cNvSpPr/>
          <p:nvPr/>
        </p:nvSpPr>
        <p:spPr>
          <a:xfrm>
            <a:off x="937385" y="3274290"/>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4AE83BE-0D40-4881-8486-FB1A6327638D}"/>
              </a:ext>
            </a:extLst>
          </p:cNvPr>
          <p:cNvSpPr/>
          <p:nvPr/>
        </p:nvSpPr>
        <p:spPr>
          <a:xfrm>
            <a:off x="937385" y="3546762"/>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9FFA8DB-C243-4FC5-99F3-DCDD421C584E}"/>
              </a:ext>
            </a:extLst>
          </p:cNvPr>
          <p:cNvSpPr txBox="1"/>
          <p:nvPr/>
        </p:nvSpPr>
        <p:spPr>
          <a:xfrm>
            <a:off x="749141" y="2445512"/>
            <a:ext cx="905163" cy="369332"/>
          </a:xfrm>
          <a:prstGeom prst="rect">
            <a:avLst/>
          </a:prstGeom>
          <a:noFill/>
        </p:spPr>
        <p:txBody>
          <a:bodyPr wrap="square" rtlCol="0">
            <a:spAutoFit/>
          </a:bodyPr>
          <a:lstStyle/>
          <a:p>
            <a:r>
              <a:rPr lang="en-US" b="1" dirty="0"/>
              <a:t>Vector</a:t>
            </a:r>
          </a:p>
        </p:txBody>
      </p:sp>
      <p:sp>
        <p:nvSpPr>
          <p:cNvPr id="9" name="TextBox 8">
            <a:extLst>
              <a:ext uri="{FF2B5EF4-FFF2-40B4-BE49-F238E27FC236}">
                <a16:creationId xmlns:a16="http://schemas.microsoft.com/office/drawing/2014/main" id="{72069516-95EE-42BD-8069-4BE22E1B4B50}"/>
              </a:ext>
            </a:extLst>
          </p:cNvPr>
          <p:cNvSpPr txBox="1"/>
          <p:nvPr/>
        </p:nvSpPr>
        <p:spPr>
          <a:xfrm>
            <a:off x="2817880" y="2454748"/>
            <a:ext cx="905163" cy="369332"/>
          </a:xfrm>
          <a:prstGeom prst="rect">
            <a:avLst/>
          </a:prstGeom>
          <a:noFill/>
        </p:spPr>
        <p:txBody>
          <a:bodyPr wrap="square" rtlCol="0">
            <a:spAutoFit/>
          </a:bodyPr>
          <a:lstStyle/>
          <a:p>
            <a:r>
              <a:rPr lang="en-US" b="1" dirty="0"/>
              <a:t>List</a:t>
            </a:r>
          </a:p>
        </p:txBody>
      </p:sp>
      <p:sp>
        <p:nvSpPr>
          <p:cNvPr id="10" name="TextBox 9">
            <a:extLst>
              <a:ext uri="{FF2B5EF4-FFF2-40B4-BE49-F238E27FC236}">
                <a16:creationId xmlns:a16="http://schemas.microsoft.com/office/drawing/2014/main" id="{B6AC4FB1-395E-4FBD-887C-F0C81B33E95E}"/>
              </a:ext>
            </a:extLst>
          </p:cNvPr>
          <p:cNvSpPr txBox="1"/>
          <p:nvPr/>
        </p:nvSpPr>
        <p:spPr>
          <a:xfrm>
            <a:off x="4685762" y="2454748"/>
            <a:ext cx="905163" cy="369332"/>
          </a:xfrm>
          <a:prstGeom prst="rect">
            <a:avLst/>
          </a:prstGeom>
          <a:noFill/>
        </p:spPr>
        <p:txBody>
          <a:bodyPr wrap="square" rtlCol="0">
            <a:spAutoFit/>
          </a:bodyPr>
          <a:lstStyle/>
          <a:p>
            <a:r>
              <a:rPr lang="en-US" b="1" dirty="0"/>
              <a:t>Matrix</a:t>
            </a:r>
          </a:p>
        </p:txBody>
      </p:sp>
      <p:sp>
        <p:nvSpPr>
          <p:cNvPr id="11" name="TextBox 10">
            <a:extLst>
              <a:ext uri="{FF2B5EF4-FFF2-40B4-BE49-F238E27FC236}">
                <a16:creationId xmlns:a16="http://schemas.microsoft.com/office/drawing/2014/main" id="{A7399C11-65A3-4B04-841E-7D1A543FD7FB}"/>
              </a:ext>
            </a:extLst>
          </p:cNvPr>
          <p:cNvSpPr txBox="1"/>
          <p:nvPr/>
        </p:nvSpPr>
        <p:spPr>
          <a:xfrm>
            <a:off x="6903631" y="2454748"/>
            <a:ext cx="1490571" cy="369332"/>
          </a:xfrm>
          <a:prstGeom prst="rect">
            <a:avLst/>
          </a:prstGeom>
          <a:noFill/>
        </p:spPr>
        <p:txBody>
          <a:bodyPr wrap="square" rtlCol="0">
            <a:spAutoFit/>
          </a:bodyPr>
          <a:lstStyle/>
          <a:p>
            <a:r>
              <a:rPr lang="en-US" b="1" dirty="0"/>
              <a:t>Data Frame</a:t>
            </a:r>
          </a:p>
        </p:txBody>
      </p:sp>
      <p:sp>
        <p:nvSpPr>
          <p:cNvPr id="12" name="Rectangle 11">
            <a:extLst>
              <a:ext uri="{FF2B5EF4-FFF2-40B4-BE49-F238E27FC236}">
                <a16:creationId xmlns:a16="http://schemas.microsoft.com/office/drawing/2014/main" id="{3C21A5E7-9A24-4174-89B3-CD12AF69FDD0}"/>
              </a:ext>
            </a:extLst>
          </p:cNvPr>
          <p:cNvSpPr/>
          <p:nvPr/>
        </p:nvSpPr>
        <p:spPr>
          <a:xfrm>
            <a:off x="2817880" y="3001818"/>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2068D47-FA45-4903-8B4E-C6E04FBCF7B3}"/>
              </a:ext>
            </a:extLst>
          </p:cNvPr>
          <p:cNvSpPr/>
          <p:nvPr/>
        </p:nvSpPr>
        <p:spPr>
          <a:xfrm>
            <a:off x="2817880" y="3274290"/>
            <a:ext cx="415636" cy="240145"/>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2E912E1-BFC2-4C7D-87AC-18EE9B20D0E3}"/>
              </a:ext>
            </a:extLst>
          </p:cNvPr>
          <p:cNvSpPr/>
          <p:nvPr/>
        </p:nvSpPr>
        <p:spPr>
          <a:xfrm>
            <a:off x="2817880" y="3546762"/>
            <a:ext cx="415636" cy="240145"/>
          </a:xfrm>
          <a:prstGeom prst="rect">
            <a:avLst/>
          </a:prstGeom>
          <a:solidFill>
            <a:schemeClr val="accent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C9C4A6C-9BF1-4C31-8C70-D4099A8C7FBB}"/>
              </a:ext>
            </a:extLst>
          </p:cNvPr>
          <p:cNvSpPr/>
          <p:nvPr/>
        </p:nvSpPr>
        <p:spPr>
          <a:xfrm>
            <a:off x="4389097" y="3011054"/>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8F838C-D33C-4ED6-AF9C-170311388E26}"/>
              </a:ext>
            </a:extLst>
          </p:cNvPr>
          <p:cNvSpPr/>
          <p:nvPr/>
        </p:nvSpPr>
        <p:spPr>
          <a:xfrm>
            <a:off x="4389097" y="3283526"/>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DA0395C-B149-4C53-BFE9-0DD87D6F1472}"/>
              </a:ext>
            </a:extLst>
          </p:cNvPr>
          <p:cNvSpPr/>
          <p:nvPr/>
        </p:nvSpPr>
        <p:spPr>
          <a:xfrm>
            <a:off x="4389097" y="3555998"/>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CBBF7B2-31E4-42C2-9D5D-64DCC0D248C4}"/>
              </a:ext>
            </a:extLst>
          </p:cNvPr>
          <p:cNvSpPr/>
          <p:nvPr/>
        </p:nvSpPr>
        <p:spPr>
          <a:xfrm>
            <a:off x="4878624" y="3011054"/>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6990BF2-D160-4FD9-9B08-838860276970}"/>
              </a:ext>
            </a:extLst>
          </p:cNvPr>
          <p:cNvSpPr/>
          <p:nvPr/>
        </p:nvSpPr>
        <p:spPr>
          <a:xfrm>
            <a:off x="4878624" y="3283526"/>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4895BC7-88A8-43C6-A7D4-893AB937B104}"/>
              </a:ext>
            </a:extLst>
          </p:cNvPr>
          <p:cNvSpPr/>
          <p:nvPr/>
        </p:nvSpPr>
        <p:spPr>
          <a:xfrm>
            <a:off x="4878624" y="3555998"/>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DF9C5E1-6E6E-4D06-9CE3-777E935C7A8A}"/>
              </a:ext>
            </a:extLst>
          </p:cNvPr>
          <p:cNvSpPr/>
          <p:nvPr/>
        </p:nvSpPr>
        <p:spPr>
          <a:xfrm>
            <a:off x="5383107" y="3011054"/>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D53783D-7C9A-4970-9F2D-BC0345A397A3}"/>
              </a:ext>
            </a:extLst>
          </p:cNvPr>
          <p:cNvSpPr/>
          <p:nvPr/>
        </p:nvSpPr>
        <p:spPr>
          <a:xfrm>
            <a:off x="5383107" y="3283526"/>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16A8EE1-9DFB-4A86-8151-18774B3785D4}"/>
              </a:ext>
            </a:extLst>
          </p:cNvPr>
          <p:cNvSpPr/>
          <p:nvPr/>
        </p:nvSpPr>
        <p:spPr>
          <a:xfrm>
            <a:off x="5383107" y="3555998"/>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6D6D48E-2F8D-4D9B-9ED9-C790BB35FAD3}"/>
              </a:ext>
            </a:extLst>
          </p:cNvPr>
          <p:cNvSpPr/>
          <p:nvPr/>
        </p:nvSpPr>
        <p:spPr>
          <a:xfrm>
            <a:off x="6892531" y="3001818"/>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3D2CB19-87AA-453B-AFEF-F9C86BDA0D26}"/>
              </a:ext>
            </a:extLst>
          </p:cNvPr>
          <p:cNvSpPr/>
          <p:nvPr/>
        </p:nvSpPr>
        <p:spPr>
          <a:xfrm>
            <a:off x="6892531" y="3274290"/>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465E758-B30B-420E-B51E-EAF817DD899E}"/>
              </a:ext>
            </a:extLst>
          </p:cNvPr>
          <p:cNvSpPr/>
          <p:nvPr/>
        </p:nvSpPr>
        <p:spPr>
          <a:xfrm>
            <a:off x="6892531" y="3546762"/>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E35869E-E5B5-4986-AB8F-458D4BC52A4B}"/>
              </a:ext>
            </a:extLst>
          </p:cNvPr>
          <p:cNvSpPr/>
          <p:nvPr/>
        </p:nvSpPr>
        <p:spPr>
          <a:xfrm>
            <a:off x="7382058" y="3001818"/>
            <a:ext cx="415636" cy="240145"/>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0D5077F2-B577-4405-84B5-4E8A87BA5365}"/>
              </a:ext>
            </a:extLst>
          </p:cNvPr>
          <p:cNvSpPr/>
          <p:nvPr/>
        </p:nvSpPr>
        <p:spPr>
          <a:xfrm>
            <a:off x="7382058" y="3274290"/>
            <a:ext cx="415636" cy="240145"/>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76443A3-FD8C-40D1-BF41-1C67ADFC89A3}"/>
              </a:ext>
            </a:extLst>
          </p:cNvPr>
          <p:cNvSpPr/>
          <p:nvPr/>
        </p:nvSpPr>
        <p:spPr>
          <a:xfrm>
            <a:off x="7382058" y="3546762"/>
            <a:ext cx="415636" cy="240145"/>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B85B369F-5481-4EBD-87AC-455AFEF9EC1B}"/>
              </a:ext>
            </a:extLst>
          </p:cNvPr>
          <p:cNvSpPr/>
          <p:nvPr/>
        </p:nvSpPr>
        <p:spPr>
          <a:xfrm>
            <a:off x="7886541" y="3001818"/>
            <a:ext cx="415636" cy="240145"/>
          </a:xfrm>
          <a:prstGeom prst="rect">
            <a:avLst/>
          </a:prstGeom>
          <a:solidFill>
            <a:schemeClr val="accent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F3ABFC13-8A45-464D-ACEB-00F6D7C57C23}"/>
              </a:ext>
            </a:extLst>
          </p:cNvPr>
          <p:cNvSpPr/>
          <p:nvPr/>
        </p:nvSpPr>
        <p:spPr>
          <a:xfrm>
            <a:off x="7886541" y="3274290"/>
            <a:ext cx="415636" cy="240145"/>
          </a:xfrm>
          <a:prstGeom prst="rect">
            <a:avLst/>
          </a:prstGeom>
          <a:solidFill>
            <a:schemeClr val="accent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42E0C950-4FC3-4B1E-80A2-F6B7B952DDFE}"/>
              </a:ext>
            </a:extLst>
          </p:cNvPr>
          <p:cNvSpPr/>
          <p:nvPr/>
        </p:nvSpPr>
        <p:spPr>
          <a:xfrm>
            <a:off x="7886541" y="3546762"/>
            <a:ext cx="415636" cy="240145"/>
          </a:xfrm>
          <a:prstGeom prst="rect">
            <a:avLst/>
          </a:prstGeom>
          <a:solidFill>
            <a:schemeClr val="accent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F54D85E8-BDDA-4E35-8DE9-7C221B21D315}"/>
              </a:ext>
            </a:extLst>
          </p:cNvPr>
          <p:cNvSpPr txBox="1"/>
          <p:nvPr/>
        </p:nvSpPr>
        <p:spPr>
          <a:xfrm>
            <a:off x="235421" y="4187197"/>
            <a:ext cx="1858122" cy="954107"/>
          </a:xfrm>
          <a:prstGeom prst="rect">
            <a:avLst/>
          </a:prstGeom>
          <a:noFill/>
        </p:spPr>
        <p:txBody>
          <a:bodyPr wrap="square" rtlCol="0">
            <a:spAutoFit/>
          </a:bodyPr>
          <a:lstStyle/>
          <a:p>
            <a:pPr algn="ctr"/>
            <a:r>
              <a:rPr lang="en-US" sz="1400" dirty="0"/>
              <a:t>Elements should be the same type </a:t>
            </a:r>
          </a:p>
          <a:p>
            <a:pPr algn="ctr"/>
            <a:r>
              <a:rPr lang="en-US" sz="1400" dirty="0"/>
              <a:t>(numeric, character, logical or date)</a:t>
            </a:r>
          </a:p>
        </p:txBody>
      </p:sp>
      <p:sp>
        <p:nvSpPr>
          <p:cNvPr id="35" name="TextBox 34">
            <a:extLst>
              <a:ext uri="{FF2B5EF4-FFF2-40B4-BE49-F238E27FC236}">
                <a16:creationId xmlns:a16="http://schemas.microsoft.com/office/drawing/2014/main" id="{0F1DE1A1-4DC4-42CA-93DD-BA0F67EC3731}"/>
              </a:ext>
            </a:extLst>
          </p:cNvPr>
          <p:cNvSpPr txBox="1"/>
          <p:nvPr/>
        </p:nvSpPr>
        <p:spPr>
          <a:xfrm>
            <a:off x="2017578" y="4187197"/>
            <a:ext cx="2157792" cy="523220"/>
          </a:xfrm>
          <a:prstGeom prst="rect">
            <a:avLst/>
          </a:prstGeom>
          <a:noFill/>
        </p:spPr>
        <p:txBody>
          <a:bodyPr wrap="square" rtlCol="0">
            <a:spAutoFit/>
          </a:bodyPr>
          <a:lstStyle/>
          <a:p>
            <a:pPr algn="ctr"/>
            <a:r>
              <a:rPr lang="en-US" sz="1400" dirty="0"/>
              <a:t>Elements can be the same or different types</a:t>
            </a:r>
          </a:p>
        </p:txBody>
      </p:sp>
      <p:sp>
        <p:nvSpPr>
          <p:cNvPr id="36" name="TextBox 35">
            <a:extLst>
              <a:ext uri="{FF2B5EF4-FFF2-40B4-BE49-F238E27FC236}">
                <a16:creationId xmlns:a16="http://schemas.microsoft.com/office/drawing/2014/main" id="{7C1589F4-F740-4BA8-AF86-5BF4774AC048}"/>
              </a:ext>
            </a:extLst>
          </p:cNvPr>
          <p:cNvSpPr txBox="1"/>
          <p:nvPr/>
        </p:nvSpPr>
        <p:spPr>
          <a:xfrm>
            <a:off x="4007546" y="4187197"/>
            <a:ext cx="2157792" cy="307777"/>
          </a:xfrm>
          <a:prstGeom prst="rect">
            <a:avLst/>
          </a:prstGeom>
          <a:noFill/>
        </p:spPr>
        <p:txBody>
          <a:bodyPr wrap="square" rtlCol="0">
            <a:spAutoFit/>
          </a:bodyPr>
          <a:lstStyle/>
          <a:p>
            <a:pPr algn="ctr"/>
            <a:r>
              <a:rPr lang="en-US" sz="1400" dirty="0"/>
              <a:t>Same type</a:t>
            </a:r>
          </a:p>
        </p:txBody>
      </p:sp>
      <p:sp>
        <p:nvSpPr>
          <p:cNvPr id="37" name="TextBox 36">
            <a:extLst>
              <a:ext uri="{FF2B5EF4-FFF2-40B4-BE49-F238E27FC236}">
                <a16:creationId xmlns:a16="http://schemas.microsoft.com/office/drawing/2014/main" id="{BB94BFD9-4822-45DA-A907-0A5B582AC4DC}"/>
              </a:ext>
            </a:extLst>
          </p:cNvPr>
          <p:cNvSpPr txBox="1"/>
          <p:nvPr/>
        </p:nvSpPr>
        <p:spPr>
          <a:xfrm>
            <a:off x="6563450" y="4187197"/>
            <a:ext cx="2157792" cy="307777"/>
          </a:xfrm>
          <a:prstGeom prst="rect">
            <a:avLst/>
          </a:prstGeom>
          <a:noFill/>
        </p:spPr>
        <p:txBody>
          <a:bodyPr wrap="square" rtlCol="0">
            <a:spAutoFit/>
          </a:bodyPr>
          <a:lstStyle/>
          <a:p>
            <a:pPr algn="ctr"/>
            <a:r>
              <a:rPr lang="en-US" sz="1400" dirty="0"/>
              <a:t>Can be multiple types</a:t>
            </a:r>
          </a:p>
        </p:txBody>
      </p:sp>
      <p:sp>
        <p:nvSpPr>
          <p:cNvPr id="38" name="Rectangle 37">
            <a:extLst>
              <a:ext uri="{FF2B5EF4-FFF2-40B4-BE49-F238E27FC236}">
                <a16:creationId xmlns:a16="http://schemas.microsoft.com/office/drawing/2014/main" id="{402AF215-B7A0-4CCE-BE05-C400CFD28B26}"/>
              </a:ext>
            </a:extLst>
          </p:cNvPr>
          <p:cNvSpPr/>
          <p:nvPr/>
        </p:nvSpPr>
        <p:spPr>
          <a:xfrm>
            <a:off x="235421" y="284706"/>
            <a:ext cx="2375971" cy="369332"/>
          </a:xfrm>
          <a:prstGeom prst="rect">
            <a:avLst/>
          </a:prstGeom>
        </p:spPr>
        <p:txBody>
          <a:bodyPr wrap="none">
            <a:spAutoFit/>
          </a:bodyPr>
          <a:lstStyle/>
          <a:p>
            <a:r>
              <a:rPr lang="en-US" altLang="zh-CN" b="1" dirty="0"/>
              <a:t>How R store the values</a:t>
            </a:r>
            <a:endParaRPr lang="en-US" b="1" dirty="0"/>
          </a:p>
        </p:txBody>
      </p:sp>
      <p:cxnSp>
        <p:nvCxnSpPr>
          <p:cNvPr id="3" name="Straight Arrow Connector 2">
            <a:extLst>
              <a:ext uri="{FF2B5EF4-FFF2-40B4-BE49-F238E27FC236}">
                <a16:creationId xmlns:a16="http://schemas.microsoft.com/office/drawing/2014/main" id="{C2E72363-7F99-4027-8A56-3FAB7DECF1D3}"/>
              </a:ext>
            </a:extLst>
          </p:cNvPr>
          <p:cNvCxnSpPr/>
          <p:nvPr/>
        </p:nvCxnSpPr>
        <p:spPr>
          <a:xfrm>
            <a:off x="6012873" y="3241963"/>
            <a:ext cx="5571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3CED5C73-5F18-4BB6-8DD2-A712A02CFA7B}"/>
              </a:ext>
            </a:extLst>
          </p:cNvPr>
          <p:cNvCxnSpPr>
            <a:cxnSpLocks/>
          </p:cNvCxnSpPr>
          <p:nvPr/>
        </p:nvCxnSpPr>
        <p:spPr>
          <a:xfrm flipH="1">
            <a:off x="6012873" y="3541017"/>
            <a:ext cx="570071" cy="103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9421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E3E0CDE-CCFC-4591-9BD3-30F69901CD8E}"/>
              </a:ext>
            </a:extLst>
          </p:cNvPr>
          <p:cNvSpPr txBox="1"/>
          <p:nvPr/>
        </p:nvSpPr>
        <p:spPr>
          <a:xfrm>
            <a:off x="213797" y="271698"/>
            <a:ext cx="5423074" cy="400110"/>
          </a:xfrm>
          <a:prstGeom prst="rect">
            <a:avLst/>
          </a:prstGeom>
          <a:noFill/>
        </p:spPr>
        <p:txBody>
          <a:bodyPr wrap="square" rtlCol="0">
            <a:spAutoFit/>
          </a:bodyPr>
          <a:lstStyle/>
          <a:p>
            <a:r>
              <a:rPr lang="en-US" altLang="zh-CN" sz="2000" b="1" dirty="0"/>
              <a:t>Create and extract an object</a:t>
            </a:r>
            <a:endParaRPr lang="en-US" sz="2000" b="1" dirty="0"/>
          </a:p>
        </p:txBody>
      </p:sp>
      <p:sp>
        <p:nvSpPr>
          <p:cNvPr id="5" name="TextBox 4">
            <a:extLst>
              <a:ext uri="{FF2B5EF4-FFF2-40B4-BE49-F238E27FC236}">
                <a16:creationId xmlns:a16="http://schemas.microsoft.com/office/drawing/2014/main" id="{8D216F1E-3A84-49E6-B231-D7371FABC62C}"/>
              </a:ext>
            </a:extLst>
          </p:cNvPr>
          <p:cNvSpPr txBox="1"/>
          <p:nvPr/>
        </p:nvSpPr>
        <p:spPr>
          <a:xfrm>
            <a:off x="485866" y="1107400"/>
            <a:ext cx="6424220" cy="584775"/>
          </a:xfrm>
          <a:prstGeom prst="rect">
            <a:avLst/>
          </a:prstGeom>
          <a:noFill/>
        </p:spPr>
        <p:txBody>
          <a:bodyPr wrap="square" rtlCol="0">
            <a:spAutoFit/>
          </a:bodyPr>
          <a:lstStyle/>
          <a:p>
            <a:pPr marL="285750" indent="-285750">
              <a:buFont typeface="Arial" panose="020B0604020202020204" pitchFamily="34" charset="0"/>
              <a:buChar char="•"/>
            </a:pPr>
            <a:r>
              <a:rPr lang="en-US" altLang="zh-CN" sz="1600" b="1" dirty="0">
                <a:solidFill>
                  <a:srgbClr val="0F3CDB"/>
                </a:solidFill>
              </a:rPr>
              <a:t>Vector</a:t>
            </a:r>
            <a:r>
              <a:rPr lang="en-US" altLang="zh-CN" sz="1600" dirty="0">
                <a:solidFill>
                  <a:srgbClr val="0F3CDB"/>
                </a:solidFill>
              </a:rPr>
              <a:t>: </a:t>
            </a:r>
            <a:r>
              <a:rPr lang="en-US" altLang="zh-CN" sz="1600" dirty="0"/>
              <a:t>an ordered collection of single values of the same type, elements are accessed by the index.</a:t>
            </a:r>
          </a:p>
        </p:txBody>
      </p:sp>
      <p:sp>
        <p:nvSpPr>
          <p:cNvPr id="6" name="TextBox 5">
            <a:extLst>
              <a:ext uri="{FF2B5EF4-FFF2-40B4-BE49-F238E27FC236}">
                <a16:creationId xmlns:a16="http://schemas.microsoft.com/office/drawing/2014/main" id="{FD786699-B2C8-475B-9DCD-FC2C49F4EDC5}"/>
              </a:ext>
            </a:extLst>
          </p:cNvPr>
          <p:cNvSpPr txBox="1"/>
          <p:nvPr/>
        </p:nvSpPr>
        <p:spPr>
          <a:xfrm>
            <a:off x="822909" y="1641544"/>
            <a:ext cx="6424220" cy="1569660"/>
          </a:xfrm>
          <a:prstGeom prst="rect">
            <a:avLst/>
          </a:prstGeom>
          <a:noFill/>
        </p:spPr>
        <p:txBody>
          <a:bodyPr wrap="square" rtlCol="0">
            <a:spAutoFit/>
          </a:bodyPr>
          <a:lstStyle/>
          <a:p>
            <a:r>
              <a:rPr lang="en-US" altLang="zh-CN" sz="1600" dirty="0"/>
              <a:t>a &lt;- 34</a:t>
            </a:r>
          </a:p>
          <a:p>
            <a:r>
              <a:rPr lang="en-US" altLang="zh-CN" sz="1600" dirty="0"/>
              <a:t>b &lt;- c(2, 4, 5)  </a:t>
            </a:r>
          </a:p>
          <a:p>
            <a:r>
              <a:rPr lang="en-US" altLang="zh-CN" sz="1600" dirty="0"/>
              <a:t>b[1]</a:t>
            </a:r>
          </a:p>
          <a:p>
            <a:r>
              <a:rPr lang="en-US" altLang="zh-CN" sz="1600" dirty="0"/>
              <a:t>fruits &lt;- c(“apple”, “orange”, “strawberry”)</a:t>
            </a:r>
          </a:p>
          <a:p>
            <a:r>
              <a:rPr lang="en-US" altLang="zh-CN" sz="1600" dirty="0">
                <a:solidFill>
                  <a:srgbClr val="FF0000"/>
                </a:solidFill>
              </a:rPr>
              <a:t>F</a:t>
            </a:r>
            <a:r>
              <a:rPr lang="en-US" altLang="zh-CN" sz="1600" dirty="0"/>
              <a:t>ruits[1]      # object name is case sensitive</a:t>
            </a:r>
          </a:p>
          <a:p>
            <a:r>
              <a:rPr lang="en-US" altLang="zh-CN" sz="1600" dirty="0"/>
              <a:t>? What if I create a vector contains different types of values</a:t>
            </a:r>
          </a:p>
        </p:txBody>
      </p:sp>
      <p:grpSp>
        <p:nvGrpSpPr>
          <p:cNvPr id="18" name="Group 17">
            <a:extLst>
              <a:ext uri="{FF2B5EF4-FFF2-40B4-BE49-F238E27FC236}">
                <a16:creationId xmlns:a16="http://schemas.microsoft.com/office/drawing/2014/main" id="{DB415BE3-8627-4321-9D9D-E52E45E753FC}"/>
              </a:ext>
            </a:extLst>
          </p:cNvPr>
          <p:cNvGrpSpPr/>
          <p:nvPr/>
        </p:nvGrpSpPr>
        <p:grpSpPr>
          <a:xfrm>
            <a:off x="6910086" y="1510361"/>
            <a:ext cx="1795255" cy="307777"/>
            <a:chOff x="6277396" y="2204436"/>
            <a:chExt cx="1795255" cy="307777"/>
          </a:xfrm>
        </p:grpSpPr>
        <p:sp>
          <p:nvSpPr>
            <p:cNvPr id="7" name="Rectangle 6">
              <a:extLst>
                <a:ext uri="{FF2B5EF4-FFF2-40B4-BE49-F238E27FC236}">
                  <a16:creationId xmlns:a16="http://schemas.microsoft.com/office/drawing/2014/main" id="{E063EEC9-A5E2-4170-9EF4-CE6CF28528E9}"/>
                </a:ext>
              </a:extLst>
            </p:cNvPr>
            <p:cNvSpPr/>
            <p:nvPr/>
          </p:nvSpPr>
          <p:spPr>
            <a:xfrm>
              <a:off x="6295448" y="2204436"/>
              <a:ext cx="369012" cy="307777"/>
            </a:xfrm>
            <a:prstGeom prst="rect">
              <a:avLst/>
            </a:prstGeom>
          </p:spPr>
          <p:txBody>
            <a:bodyPr wrap="none">
              <a:spAutoFit/>
            </a:bodyPr>
            <a:lstStyle/>
            <a:p>
              <a:r>
                <a:rPr lang="en-US" sz="1400" dirty="0"/>
                <a:t>&lt;- </a:t>
              </a:r>
            </a:p>
          </p:txBody>
        </p:sp>
        <p:sp>
          <p:nvSpPr>
            <p:cNvPr id="8" name="Rectangle 7">
              <a:extLst>
                <a:ext uri="{FF2B5EF4-FFF2-40B4-BE49-F238E27FC236}">
                  <a16:creationId xmlns:a16="http://schemas.microsoft.com/office/drawing/2014/main" id="{1A0C4DCA-05AF-4771-AD43-03DFFA624ED0}"/>
                </a:ext>
              </a:extLst>
            </p:cNvPr>
            <p:cNvSpPr/>
            <p:nvPr/>
          </p:nvSpPr>
          <p:spPr>
            <a:xfrm>
              <a:off x="7603188" y="2204436"/>
              <a:ext cx="274434" cy="307777"/>
            </a:xfrm>
            <a:prstGeom prst="rect">
              <a:avLst/>
            </a:prstGeom>
          </p:spPr>
          <p:txBody>
            <a:bodyPr wrap="none">
              <a:spAutoFit/>
            </a:bodyPr>
            <a:lstStyle/>
            <a:p>
              <a:r>
                <a:rPr lang="en-US" sz="1400" dirty="0"/>
                <a:t>=</a:t>
              </a:r>
            </a:p>
          </p:txBody>
        </p:sp>
        <p:sp>
          <p:nvSpPr>
            <p:cNvPr id="9" name="TextBox 8">
              <a:extLst>
                <a:ext uri="{FF2B5EF4-FFF2-40B4-BE49-F238E27FC236}">
                  <a16:creationId xmlns:a16="http://schemas.microsoft.com/office/drawing/2014/main" id="{676732DC-4407-4465-86D4-5C6C5DED1356}"/>
                </a:ext>
              </a:extLst>
            </p:cNvPr>
            <p:cNvSpPr txBox="1"/>
            <p:nvPr/>
          </p:nvSpPr>
          <p:spPr>
            <a:xfrm>
              <a:off x="6664460" y="2204436"/>
              <a:ext cx="1021129" cy="307777"/>
            </a:xfrm>
            <a:prstGeom prst="rect">
              <a:avLst/>
            </a:prstGeom>
            <a:noFill/>
          </p:spPr>
          <p:txBody>
            <a:bodyPr wrap="square" rtlCol="0">
              <a:spAutoFit/>
            </a:bodyPr>
            <a:lstStyle/>
            <a:p>
              <a:r>
                <a:rPr lang="en-US" sz="1400" dirty="0"/>
                <a:t>is equal to</a:t>
              </a:r>
            </a:p>
          </p:txBody>
        </p:sp>
        <p:sp>
          <p:nvSpPr>
            <p:cNvPr id="11" name="Rectangle 10">
              <a:extLst>
                <a:ext uri="{FF2B5EF4-FFF2-40B4-BE49-F238E27FC236}">
                  <a16:creationId xmlns:a16="http://schemas.microsoft.com/office/drawing/2014/main" id="{BB56ED4E-9637-43C1-9E09-E137AE18D678}"/>
                </a:ext>
              </a:extLst>
            </p:cNvPr>
            <p:cNvSpPr/>
            <p:nvPr/>
          </p:nvSpPr>
          <p:spPr>
            <a:xfrm>
              <a:off x="6277396" y="2204436"/>
              <a:ext cx="1795255" cy="3077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TextBox 12">
            <a:extLst>
              <a:ext uri="{FF2B5EF4-FFF2-40B4-BE49-F238E27FC236}">
                <a16:creationId xmlns:a16="http://schemas.microsoft.com/office/drawing/2014/main" id="{82E33093-F837-4B02-9525-EC4C93CA64A0}"/>
              </a:ext>
            </a:extLst>
          </p:cNvPr>
          <p:cNvSpPr txBox="1"/>
          <p:nvPr/>
        </p:nvSpPr>
        <p:spPr>
          <a:xfrm>
            <a:off x="485866" y="3218591"/>
            <a:ext cx="6424220" cy="584775"/>
          </a:xfrm>
          <a:prstGeom prst="rect">
            <a:avLst/>
          </a:prstGeom>
          <a:noFill/>
        </p:spPr>
        <p:txBody>
          <a:bodyPr wrap="square" rtlCol="0">
            <a:spAutoFit/>
          </a:bodyPr>
          <a:lstStyle/>
          <a:p>
            <a:pPr marL="285750" indent="-285750">
              <a:buFont typeface="Arial" panose="020B0604020202020204" pitchFamily="34" charset="0"/>
              <a:buChar char="•"/>
            </a:pPr>
            <a:r>
              <a:rPr lang="en-US" altLang="zh-CN" sz="1600" b="1" dirty="0">
                <a:solidFill>
                  <a:srgbClr val="0F3CDB"/>
                </a:solidFill>
              </a:rPr>
              <a:t>List</a:t>
            </a:r>
            <a:r>
              <a:rPr lang="en-US" altLang="zh-CN" sz="1600" dirty="0">
                <a:solidFill>
                  <a:srgbClr val="0F3CDB"/>
                </a:solidFill>
              </a:rPr>
              <a:t>: </a:t>
            </a:r>
            <a:r>
              <a:rPr lang="en-US" altLang="zh-CN" sz="1600" dirty="0"/>
              <a:t>an ordered collection of elements of different type, elements are accessed by their names</a:t>
            </a:r>
          </a:p>
        </p:txBody>
      </p:sp>
      <p:pic>
        <p:nvPicPr>
          <p:cNvPr id="14" name="Picture 13">
            <a:extLst>
              <a:ext uri="{FF2B5EF4-FFF2-40B4-BE49-F238E27FC236}">
                <a16:creationId xmlns:a16="http://schemas.microsoft.com/office/drawing/2014/main" id="{66004207-5847-4C9E-A9AF-BCC286121D43}"/>
              </a:ext>
            </a:extLst>
          </p:cNvPr>
          <p:cNvPicPr>
            <a:picLocks noChangeAspect="1"/>
          </p:cNvPicPr>
          <p:nvPr/>
        </p:nvPicPr>
        <p:blipFill>
          <a:blip r:embed="rId3"/>
          <a:stretch>
            <a:fillRect/>
          </a:stretch>
        </p:blipFill>
        <p:spPr>
          <a:xfrm>
            <a:off x="987492" y="3937705"/>
            <a:ext cx="2710484" cy="1812895"/>
          </a:xfrm>
          <a:prstGeom prst="rect">
            <a:avLst/>
          </a:prstGeom>
        </p:spPr>
      </p:pic>
      <p:sp>
        <p:nvSpPr>
          <p:cNvPr id="15" name="Rectangle 14">
            <a:extLst>
              <a:ext uri="{FF2B5EF4-FFF2-40B4-BE49-F238E27FC236}">
                <a16:creationId xmlns:a16="http://schemas.microsoft.com/office/drawing/2014/main" id="{DA7EB48B-4A57-DF40-868F-9C4AA1945054}"/>
              </a:ext>
            </a:extLst>
          </p:cNvPr>
          <p:cNvSpPr/>
          <p:nvPr/>
        </p:nvSpPr>
        <p:spPr>
          <a:xfrm>
            <a:off x="6227180" y="1854519"/>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3E49998-0828-FF49-A3DD-D708860FFD69}"/>
              </a:ext>
            </a:extLst>
          </p:cNvPr>
          <p:cNvSpPr/>
          <p:nvPr/>
        </p:nvSpPr>
        <p:spPr>
          <a:xfrm>
            <a:off x="6227180" y="2126991"/>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2F127E8-BCD4-B34E-9A33-D38C07C7ED79}"/>
              </a:ext>
            </a:extLst>
          </p:cNvPr>
          <p:cNvSpPr/>
          <p:nvPr/>
        </p:nvSpPr>
        <p:spPr>
          <a:xfrm>
            <a:off x="6227180" y="2399463"/>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364B2BF-77A7-7344-BB79-C05B29FFB743}"/>
              </a:ext>
            </a:extLst>
          </p:cNvPr>
          <p:cNvSpPr/>
          <p:nvPr/>
        </p:nvSpPr>
        <p:spPr>
          <a:xfrm>
            <a:off x="6227180" y="4965511"/>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9925DFD-DBE4-D244-9683-B57BA4F274E6}"/>
              </a:ext>
            </a:extLst>
          </p:cNvPr>
          <p:cNvSpPr/>
          <p:nvPr/>
        </p:nvSpPr>
        <p:spPr>
          <a:xfrm>
            <a:off x="6227180" y="5237983"/>
            <a:ext cx="415636" cy="240145"/>
          </a:xfrm>
          <a:prstGeom prst="rect">
            <a:avLst/>
          </a:prstGeom>
          <a:solidFill>
            <a:schemeClr val="accent4">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74DF0AF-6041-AE44-8AFA-6115BB35434A}"/>
              </a:ext>
            </a:extLst>
          </p:cNvPr>
          <p:cNvSpPr/>
          <p:nvPr/>
        </p:nvSpPr>
        <p:spPr>
          <a:xfrm>
            <a:off x="6227180" y="5510455"/>
            <a:ext cx="415636" cy="240145"/>
          </a:xfrm>
          <a:prstGeom prst="rect">
            <a:avLst/>
          </a:prstGeom>
          <a:solidFill>
            <a:schemeClr val="accent6">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A0AB217A-7350-4C74-83D6-AD17FB6D6D7D}"/>
              </a:ext>
            </a:extLst>
          </p:cNvPr>
          <p:cNvSpPr txBox="1"/>
          <p:nvPr/>
        </p:nvSpPr>
        <p:spPr>
          <a:xfrm>
            <a:off x="2441206" y="1868634"/>
            <a:ext cx="4572000" cy="369332"/>
          </a:xfrm>
          <a:prstGeom prst="rect">
            <a:avLst/>
          </a:prstGeom>
          <a:noFill/>
        </p:spPr>
        <p:txBody>
          <a:bodyPr wrap="square">
            <a:spAutoFit/>
          </a:bodyPr>
          <a:lstStyle/>
          <a:p>
            <a:pPr algn="l"/>
            <a:r>
              <a:rPr lang="en-US" dirty="0">
                <a:solidFill>
                  <a:srgbClr val="333333"/>
                </a:solidFill>
                <a:latin typeface="AvertaStd-semibold"/>
              </a:rPr>
              <a:t># c</a:t>
            </a:r>
            <a:r>
              <a:rPr lang="en-US" i="0" dirty="0">
                <a:solidFill>
                  <a:srgbClr val="333333"/>
                </a:solidFill>
                <a:effectLst/>
                <a:latin typeface="AvertaStd-semibold"/>
              </a:rPr>
              <a:t> </a:t>
            </a:r>
            <a:r>
              <a:rPr lang="en-US" dirty="0">
                <a:solidFill>
                  <a:srgbClr val="333333"/>
                </a:solidFill>
                <a:latin typeface="AvertaStd-semibold"/>
              </a:rPr>
              <a:t>means </a:t>
            </a:r>
            <a:r>
              <a:rPr lang="en-US" i="0" dirty="0">
                <a:solidFill>
                  <a:srgbClr val="333333"/>
                </a:solidFill>
                <a:effectLst/>
                <a:latin typeface="AvertaStd-semibold"/>
              </a:rPr>
              <a:t>concatenate</a:t>
            </a:r>
          </a:p>
        </p:txBody>
      </p:sp>
    </p:spTree>
    <p:extLst>
      <p:ext uri="{BB962C8B-B14F-4D97-AF65-F5344CB8AC3E}">
        <p14:creationId xmlns:p14="http://schemas.microsoft.com/office/powerpoint/2010/main" val="26358275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A04D0514-C0B8-4E13-A45E-C409C25701DC}"/>
              </a:ext>
            </a:extLst>
          </p:cNvPr>
          <p:cNvPicPr>
            <a:picLocks noChangeAspect="1"/>
          </p:cNvPicPr>
          <p:nvPr/>
        </p:nvPicPr>
        <p:blipFill>
          <a:blip r:embed="rId3"/>
          <a:stretch>
            <a:fillRect/>
          </a:stretch>
        </p:blipFill>
        <p:spPr>
          <a:xfrm>
            <a:off x="930249" y="3641530"/>
            <a:ext cx="2619166" cy="1907290"/>
          </a:xfrm>
          <a:prstGeom prst="rect">
            <a:avLst/>
          </a:prstGeom>
        </p:spPr>
      </p:pic>
      <p:sp>
        <p:nvSpPr>
          <p:cNvPr id="13" name="TextBox 12">
            <a:extLst>
              <a:ext uri="{FF2B5EF4-FFF2-40B4-BE49-F238E27FC236}">
                <a16:creationId xmlns:a16="http://schemas.microsoft.com/office/drawing/2014/main" id="{D6708E81-EE31-4833-841D-865880F25BB2}"/>
              </a:ext>
            </a:extLst>
          </p:cNvPr>
          <p:cNvSpPr txBox="1"/>
          <p:nvPr/>
        </p:nvSpPr>
        <p:spPr>
          <a:xfrm>
            <a:off x="431799" y="2907902"/>
            <a:ext cx="6424220" cy="584775"/>
          </a:xfrm>
          <a:prstGeom prst="rect">
            <a:avLst/>
          </a:prstGeom>
          <a:noFill/>
        </p:spPr>
        <p:txBody>
          <a:bodyPr wrap="square" rtlCol="0">
            <a:spAutoFit/>
          </a:bodyPr>
          <a:lstStyle/>
          <a:p>
            <a:pPr marL="285750" indent="-285750">
              <a:buFont typeface="Arial" panose="020B0604020202020204" pitchFamily="34" charset="0"/>
              <a:buChar char="•"/>
            </a:pPr>
            <a:r>
              <a:rPr lang="en-US" altLang="zh-CN" sz="1600" b="1" dirty="0">
                <a:solidFill>
                  <a:srgbClr val="0F3CDB"/>
                </a:solidFill>
              </a:rPr>
              <a:t>Data frame</a:t>
            </a:r>
            <a:r>
              <a:rPr lang="en-US" altLang="zh-CN" sz="1600" dirty="0">
                <a:solidFill>
                  <a:srgbClr val="0F3CDB"/>
                </a:solidFill>
              </a:rPr>
              <a:t>: </a:t>
            </a:r>
            <a:r>
              <a:rPr lang="en-US" altLang="zh-CN" sz="1600" dirty="0"/>
              <a:t>a rectangular table; each column has the same type, but different columns may have different types.</a:t>
            </a:r>
          </a:p>
        </p:txBody>
      </p:sp>
      <p:sp>
        <p:nvSpPr>
          <p:cNvPr id="7" name="TextBox 6">
            <a:extLst>
              <a:ext uri="{FF2B5EF4-FFF2-40B4-BE49-F238E27FC236}">
                <a16:creationId xmlns:a16="http://schemas.microsoft.com/office/drawing/2014/main" id="{C329FCCF-E413-4132-B4F6-0CBF34753482}"/>
              </a:ext>
            </a:extLst>
          </p:cNvPr>
          <p:cNvSpPr txBox="1"/>
          <p:nvPr/>
        </p:nvSpPr>
        <p:spPr>
          <a:xfrm>
            <a:off x="431799" y="802012"/>
            <a:ext cx="6424220" cy="338554"/>
          </a:xfrm>
          <a:prstGeom prst="rect">
            <a:avLst/>
          </a:prstGeom>
          <a:noFill/>
        </p:spPr>
        <p:txBody>
          <a:bodyPr wrap="square" rtlCol="0">
            <a:spAutoFit/>
          </a:bodyPr>
          <a:lstStyle/>
          <a:p>
            <a:pPr marL="285750" indent="-285750">
              <a:buFont typeface="Arial" panose="020B0604020202020204" pitchFamily="34" charset="0"/>
              <a:buChar char="•"/>
            </a:pPr>
            <a:r>
              <a:rPr lang="en-US" altLang="zh-CN" sz="1600" b="1" dirty="0">
                <a:solidFill>
                  <a:srgbClr val="0F3CDB"/>
                </a:solidFill>
              </a:rPr>
              <a:t>Matrix</a:t>
            </a:r>
            <a:r>
              <a:rPr lang="en-US" altLang="zh-CN" sz="1600" dirty="0">
                <a:solidFill>
                  <a:srgbClr val="0F3CDB"/>
                </a:solidFill>
              </a:rPr>
              <a:t>: </a:t>
            </a:r>
            <a:r>
              <a:rPr lang="en-US" altLang="zh-CN" sz="1600" dirty="0"/>
              <a:t>a rectangular table of data of the same type</a:t>
            </a:r>
          </a:p>
        </p:txBody>
      </p:sp>
      <p:pic>
        <p:nvPicPr>
          <p:cNvPr id="8" name="Picture 7">
            <a:extLst>
              <a:ext uri="{FF2B5EF4-FFF2-40B4-BE49-F238E27FC236}">
                <a16:creationId xmlns:a16="http://schemas.microsoft.com/office/drawing/2014/main" id="{51B30410-6A8F-49CB-8F6C-D1EA497598C3}"/>
              </a:ext>
            </a:extLst>
          </p:cNvPr>
          <p:cNvPicPr>
            <a:picLocks noChangeAspect="1"/>
          </p:cNvPicPr>
          <p:nvPr/>
        </p:nvPicPr>
        <p:blipFill>
          <a:blip r:embed="rId4"/>
          <a:stretch>
            <a:fillRect/>
          </a:stretch>
        </p:blipFill>
        <p:spPr>
          <a:xfrm>
            <a:off x="803137" y="1122326"/>
            <a:ext cx="3177815" cy="1295512"/>
          </a:xfrm>
          <a:prstGeom prst="rect">
            <a:avLst/>
          </a:prstGeom>
        </p:spPr>
      </p:pic>
      <p:cxnSp>
        <p:nvCxnSpPr>
          <p:cNvPr id="3" name="Straight Arrow Connector 2">
            <a:extLst>
              <a:ext uri="{FF2B5EF4-FFF2-40B4-BE49-F238E27FC236}">
                <a16:creationId xmlns:a16="http://schemas.microsoft.com/office/drawing/2014/main" id="{F8D3549A-E0FC-4C44-B7A0-B031AB69C92F}"/>
              </a:ext>
            </a:extLst>
          </p:cNvPr>
          <p:cNvCxnSpPr>
            <a:cxnSpLocks/>
          </p:cNvCxnSpPr>
          <p:nvPr/>
        </p:nvCxnSpPr>
        <p:spPr>
          <a:xfrm>
            <a:off x="1346200" y="1333500"/>
            <a:ext cx="0" cy="124566"/>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0EA636FE-311B-F140-BCE1-52A67E155D7A}"/>
              </a:ext>
            </a:extLst>
          </p:cNvPr>
          <p:cNvSpPr/>
          <p:nvPr/>
        </p:nvSpPr>
        <p:spPr>
          <a:xfrm>
            <a:off x="5654191" y="1390485"/>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67E0E72-ACD9-274A-B187-EB967080BA5D}"/>
              </a:ext>
            </a:extLst>
          </p:cNvPr>
          <p:cNvSpPr/>
          <p:nvPr/>
        </p:nvSpPr>
        <p:spPr>
          <a:xfrm>
            <a:off x="5654191" y="1662957"/>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3D47AC4-BDAC-A449-A5F7-EBDBDEDE343D}"/>
              </a:ext>
            </a:extLst>
          </p:cNvPr>
          <p:cNvSpPr/>
          <p:nvPr/>
        </p:nvSpPr>
        <p:spPr>
          <a:xfrm>
            <a:off x="5654191" y="1935429"/>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27B809C-BF41-7643-95E5-CFDB265C7A62}"/>
              </a:ext>
            </a:extLst>
          </p:cNvPr>
          <p:cNvSpPr/>
          <p:nvPr/>
        </p:nvSpPr>
        <p:spPr>
          <a:xfrm>
            <a:off x="6143718" y="1390485"/>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AD4ED29-BD82-4C4F-902B-30BEE824B485}"/>
              </a:ext>
            </a:extLst>
          </p:cNvPr>
          <p:cNvSpPr/>
          <p:nvPr/>
        </p:nvSpPr>
        <p:spPr>
          <a:xfrm>
            <a:off x="6143718" y="1662957"/>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D4FFE4E3-4F9D-E44F-8314-1992E6BC40EC}"/>
              </a:ext>
            </a:extLst>
          </p:cNvPr>
          <p:cNvSpPr/>
          <p:nvPr/>
        </p:nvSpPr>
        <p:spPr>
          <a:xfrm>
            <a:off x="6143718" y="1935429"/>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4031F1B-EF08-2C4D-AA63-4F3A78C12CEF}"/>
              </a:ext>
            </a:extLst>
          </p:cNvPr>
          <p:cNvSpPr/>
          <p:nvPr/>
        </p:nvSpPr>
        <p:spPr>
          <a:xfrm>
            <a:off x="6648201" y="1390485"/>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C57BCFA-574A-9745-9548-7B880AF2966E}"/>
              </a:ext>
            </a:extLst>
          </p:cNvPr>
          <p:cNvSpPr/>
          <p:nvPr/>
        </p:nvSpPr>
        <p:spPr>
          <a:xfrm>
            <a:off x="6648201" y="1662957"/>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86B7203-22DB-5D48-858C-1731BE63924B}"/>
              </a:ext>
            </a:extLst>
          </p:cNvPr>
          <p:cNvSpPr/>
          <p:nvPr/>
        </p:nvSpPr>
        <p:spPr>
          <a:xfrm>
            <a:off x="6648201" y="1935429"/>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0B73A9B-42F4-5641-B061-0BE706D17020}"/>
              </a:ext>
            </a:extLst>
          </p:cNvPr>
          <p:cNvSpPr/>
          <p:nvPr/>
        </p:nvSpPr>
        <p:spPr>
          <a:xfrm>
            <a:off x="5654191" y="4017410"/>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2418DDF-7354-F041-9472-7031B22C6B74}"/>
              </a:ext>
            </a:extLst>
          </p:cNvPr>
          <p:cNvSpPr/>
          <p:nvPr/>
        </p:nvSpPr>
        <p:spPr>
          <a:xfrm>
            <a:off x="5654191" y="4289882"/>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8C200EDC-D04F-4744-A779-127310FB6260}"/>
              </a:ext>
            </a:extLst>
          </p:cNvPr>
          <p:cNvSpPr/>
          <p:nvPr/>
        </p:nvSpPr>
        <p:spPr>
          <a:xfrm>
            <a:off x="5654191" y="4562354"/>
            <a:ext cx="415636" cy="240145"/>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A37151B-F4BD-1E42-A0D4-75B150F4E418}"/>
              </a:ext>
            </a:extLst>
          </p:cNvPr>
          <p:cNvSpPr/>
          <p:nvPr/>
        </p:nvSpPr>
        <p:spPr>
          <a:xfrm>
            <a:off x="6143718" y="4017410"/>
            <a:ext cx="415636" cy="240145"/>
          </a:xfrm>
          <a:prstGeom prst="rect">
            <a:avLst/>
          </a:prstGeom>
          <a:solidFill>
            <a:schemeClr val="accent4">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A11B7F0E-AB41-554C-8C67-D64EB7163478}"/>
              </a:ext>
            </a:extLst>
          </p:cNvPr>
          <p:cNvSpPr/>
          <p:nvPr/>
        </p:nvSpPr>
        <p:spPr>
          <a:xfrm>
            <a:off x="6143718" y="4289882"/>
            <a:ext cx="415636" cy="240145"/>
          </a:xfrm>
          <a:prstGeom prst="rect">
            <a:avLst/>
          </a:prstGeom>
          <a:solidFill>
            <a:schemeClr val="accent4">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3416936-97C6-F240-BBB0-ED49D213BC8C}"/>
              </a:ext>
            </a:extLst>
          </p:cNvPr>
          <p:cNvSpPr/>
          <p:nvPr/>
        </p:nvSpPr>
        <p:spPr>
          <a:xfrm>
            <a:off x="6143718" y="4562354"/>
            <a:ext cx="415636" cy="240145"/>
          </a:xfrm>
          <a:prstGeom prst="rect">
            <a:avLst/>
          </a:prstGeom>
          <a:solidFill>
            <a:schemeClr val="accent4">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BD0C24D-EA55-474A-A144-63682C6DBE25}"/>
              </a:ext>
            </a:extLst>
          </p:cNvPr>
          <p:cNvSpPr/>
          <p:nvPr/>
        </p:nvSpPr>
        <p:spPr>
          <a:xfrm>
            <a:off x="6648201" y="4017410"/>
            <a:ext cx="415636" cy="240145"/>
          </a:xfrm>
          <a:prstGeom prst="rect">
            <a:avLst/>
          </a:prstGeom>
          <a:solidFill>
            <a:schemeClr val="accent6">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9794E617-B5B3-B847-BE57-F14775BD0729}"/>
              </a:ext>
            </a:extLst>
          </p:cNvPr>
          <p:cNvSpPr/>
          <p:nvPr/>
        </p:nvSpPr>
        <p:spPr>
          <a:xfrm>
            <a:off x="6648201" y="4289882"/>
            <a:ext cx="415636" cy="240145"/>
          </a:xfrm>
          <a:prstGeom prst="rect">
            <a:avLst/>
          </a:prstGeom>
          <a:solidFill>
            <a:schemeClr val="accent6">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186C5C20-0E33-994B-AA7F-5C2055532366}"/>
              </a:ext>
            </a:extLst>
          </p:cNvPr>
          <p:cNvSpPr/>
          <p:nvPr/>
        </p:nvSpPr>
        <p:spPr>
          <a:xfrm>
            <a:off x="6648201" y="4562354"/>
            <a:ext cx="415636" cy="240145"/>
          </a:xfrm>
          <a:prstGeom prst="rect">
            <a:avLst/>
          </a:prstGeom>
          <a:solidFill>
            <a:schemeClr val="accent6">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427575E-B19C-8249-9AAC-EB3ECF2792D3}"/>
              </a:ext>
            </a:extLst>
          </p:cNvPr>
          <p:cNvSpPr/>
          <p:nvPr/>
        </p:nvSpPr>
        <p:spPr>
          <a:xfrm>
            <a:off x="876695" y="4469562"/>
            <a:ext cx="1701405" cy="790451"/>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EF1665C-4B08-A74A-9B01-ED75F83F7FB3}"/>
              </a:ext>
            </a:extLst>
          </p:cNvPr>
          <p:cNvSpPr txBox="1"/>
          <p:nvPr/>
        </p:nvSpPr>
        <p:spPr>
          <a:xfrm>
            <a:off x="2578100" y="4769949"/>
            <a:ext cx="3790754" cy="276999"/>
          </a:xfrm>
          <a:prstGeom prst="rect">
            <a:avLst/>
          </a:prstGeom>
          <a:noFill/>
        </p:spPr>
        <p:txBody>
          <a:bodyPr wrap="square" rtlCol="0">
            <a:spAutoFit/>
          </a:bodyPr>
          <a:lstStyle/>
          <a:p>
            <a:r>
              <a:rPr lang="en-US" altLang="zh-CN" sz="1200" dirty="0">
                <a:solidFill>
                  <a:srgbClr val="FF0000"/>
                </a:solidFill>
              </a:rPr>
              <a:t>Three</a:t>
            </a:r>
            <a:r>
              <a:rPr lang="zh-CN" altLang="en-US" sz="1200" dirty="0">
                <a:solidFill>
                  <a:srgbClr val="FF0000"/>
                </a:solidFill>
              </a:rPr>
              <a:t> </a:t>
            </a:r>
            <a:r>
              <a:rPr lang="en-US" altLang="zh-CN" sz="1200" dirty="0">
                <a:solidFill>
                  <a:srgbClr val="FF0000"/>
                </a:solidFill>
              </a:rPr>
              <a:t>ways</a:t>
            </a:r>
            <a:r>
              <a:rPr lang="zh-CN" altLang="en-US" sz="1200" dirty="0">
                <a:solidFill>
                  <a:srgbClr val="FF0000"/>
                </a:solidFill>
              </a:rPr>
              <a:t> </a:t>
            </a:r>
            <a:r>
              <a:rPr lang="en-US" altLang="zh-CN" sz="1200" dirty="0">
                <a:solidFill>
                  <a:srgbClr val="FF0000"/>
                </a:solidFill>
              </a:rPr>
              <a:t>to</a:t>
            </a:r>
            <a:r>
              <a:rPr lang="zh-CN" altLang="en-US" sz="1200" dirty="0">
                <a:solidFill>
                  <a:srgbClr val="FF0000"/>
                </a:solidFill>
              </a:rPr>
              <a:t> </a:t>
            </a:r>
            <a:r>
              <a:rPr lang="en-US" altLang="zh-CN" sz="1200" dirty="0">
                <a:solidFill>
                  <a:srgbClr val="FF0000"/>
                </a:solidFill>
              </a:rPr>
              <a:t>get</a:t>
            </a:r>
            <a:r>
              <a:rPr lang="zh-CN" altLang="en-US" sz="1200" dirty="0">
                <a:solidFill>
                  <a:srgbClr val="FF0000"/>
                </a:solidFill>
              </a:rPr>
              <a:t> </a:t>
            </a:r>
            <a:r>
              <a:rPr lang="en-US" altLang="zh-CN" sz="1200" dirty="0">
                <a:solidFill>
                  <a:srgbClr val="FF0000"/>
                </a:solidFill>
              </a:rPr>
              <a:t>the</a:t>
            </a:r>
            <a:r>
              <a:rPr lang="zh-CN" altLang="en-US" sz="1200" dirty="0">
                <a:solidFill>
                  <a:srgbClr val="FF0000"/>
                </a:solidFill>
              </a:rPr>
              <a:t> </a:t>
            </a:r>
            <a:r>
              <a:rPr lang="en-US" altLang="zh-CN" sz="1200" dirty="0">
                <a:solidFill>
                  <a:srgbClr val="FF0000"/>
                </a:solidFill>
              </a:rPr>
              <a:t>first</a:t>
            </a:r>
            <a:r>
              <a:rPr lang="zh-CN" altLang="en-US" sz="1200" dirty="0">
                <a:solidFill>
                  <a:srgbClr val="FF0000"/>
                </a:solidFill>
              </a:rPr>
              <a:t> </a:t>
            </a:r>
            <a:r>
              <a:rPr lang="en-US" altLang="zh-CN" sz="1200" dirty="0">
                <a:solidFill>
                  <a:srgbClr val="FF0000"/>
                </a:solidFill>
              </a:rPr>
              <a:t>column</a:t>
            </a:r>
            <a:endParaRPr lang="en-US" sz="1200" dirty="0">
              <a:solidFill>
                <a:srgbClr val="FF0000"/>
              </a:solidFill>
            </a:endParaRPr>
          </a:p>
        </p:txBody>
      </p:sp>
      <p:sp>
        <p:nvSpPr>
          <p:cNvPr id="36" name="Rectangle 35">
            <a:extLst>
              <a:ext uri="{FF2B5EF4-FFF2-40B4-BE49-F238E27FC236}">
                <a16:creationId xmlns:a16="http://schemas.microsoft.com/office/drawing/2014/main" id="{1F07349B-52E6-7D45-8C0B-984187494A4F}"/>
              </a:ext>
            </a:extLst>
          </p:cNvPr>
          <p:cNvSpPr/>
          <p:nvPr/>
        </p:nvSpPr>
        <p:spPr>
          <a:xfrm>
            <a:off x="1983859" y="1739376"/>
            <a:ext cx="238641" cy="191642"/>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039DAA4C-7F37-1D4D-B51A-18CA1B0840C2}"/>
              </a:ext>
            </a:extLst>
          </p:cNvPr>
          <p:cNvSpPr txBox="1"/>
          <p:nvPr/>
        </p:nvSpPr>
        <p:spPr>
          <a:xfrm>
            <a:off x="1627732" y="2013225"/>
            <a:ext cx="3790754" cy="276999"/>
          </a:xfrm>
          <a:prstGeom prst="rect">
            <a:avLst/>
          </a:prstGeom>
          <a:noFill/>
        </p:spPr>
        <p:txBody>
          <a:bodyPr wrap="square" rtlCol="0">
            <a:spAutoFit/>
          </a:bodyPr>
          <a:lstStyle/>
          <a:p>
            <a:r>
              <a:rPr lang="en-US" altLang="zh-CN" sz="1200" dirty="0">
                <a:solidFill>
                  <a:srgbClr val="FF0000"/>
                </a:solidFill>
              </a:rPr>
              <a:t>[row</a:t>
            </a:r>
            <a:r>
              <a:rPr lang="zh-CN" altLang="en-US" sz="1200" dirty="0">
                <a:solidFill>
                  <a:srgbClr val="FF0000"/>
                </a:solidFill>
              </a:rPr>
              <a:t> </a:t>
            </a:r>
            <a:r>
              <a:rPr lang="en-US" altLang="zh-CN" sz="1200" dirty="0">
                <a:solidFill>
                  <a:srgbClr val="FF0000"/>
                </a:solidFill>
              </a:rPr>
              <a:t>index,</a:t>
            </a:r>
            <a:r>
              <a:rPr lang="zh-CN" altLang="en-US" sz="1200" dirty="0">
                <a:solidFill>
                  <a:srgbClr val="FF0000"/>
                </a:solidFill>
              </a:rPr>
              <a:t> </a:t>
            </a:r>
            <a:r>
              <a:rPr lang="en-US" altLang="zh-CN" sz="1200" dirty="0">
                <a:solidFill>
                  <a:srgbClr val="FF0000"/>
                </a:solidFill>
              </a:rPr>
              <a:t>column</a:t>
            </a:r>
            <a:r>
              <a:rPr lang="zh-CN" altLang="en-US" sz="1200" dirty="0">
                <a:solidFill>
                  <a:srgbClr val="FF0000"/>
                </a:solidFill>
              </a:rPr>
              <a:t> </a:t>
            </a:r>
            <a:r>
              <a:rPr lang="en-US" altLang="zh-CN" sz="1200" dirty="0">
                <a:solidFill>
                  <a:srgbClr val="FF0000"/>
                </a:solidFill>
              </a:rPr>
              <a:t>index]</a:t>
            </a:r>
            <a:endParaRPr lang="en-US" sz="1200" dirty="0">
              <a:solidFill>
                <a:srgbClr val="FF0000"/>
              </a:solidFill>
            </a:endParaRPr>
          </a:p>
        </p:txBody>
      </p:sp>
      <p:sp>
        <p:nvSpPr>
          <p:cNvPr id="2" name="TextBox 1">
            <a:extLst>
              <a:ext uri="{FF2B5EF4-FFF2-40B4-BE49-F238E27FC236}">
                <a16:creationId xmlns:a16="http://schemas.microsoft.com/office/drawing/2014/main" id="{C15FABB9-F1F8-4C42-A92D-9922C4A489DD}"/>
              </a:ext>
            </a:extLst>
          </p:cNvPr>
          <p:cNvSpPr txBox="1"/>
          <p:nvPr/>
        </p:nvSpPr>
        <p:spPr>
          <a:xfrm>
            <a:off x="213797" y="271698"/>
            <a:ext cx="2898604" cy="400110"/>
          </a:xfrm>
          <a:prstGeom prst="rect">
            <a:avLst/>
          </a:prstGeom>
          <a:noFill/>
        </p:spPr>
        <p:txBody>
          <a:bodyPr wrap="square" rtlCol="0">
            <a:spAutoFit/>
          </a:bodyPr>
          <a:lstStyle/>
          <a:p>
            <a:r>
              <a:rPr lang="en-US" altLang="zh-CN" sz="2000" b="1" dirty="0"/>
              <a:t>Create and extract object</a:t>
            </a:r>
            <a:endParaRPr lang="en-US" sz="2000" b="1" dirty="0"/>
          </a:p>
        </p:txBody>
      </p:sp>
    </p:spTree>
    <p:extLst>
      <p:ext uri="{BB962C8B-B14F-4D97-AF65-F5344CB8AC3E}">
        <p14:creationId xmlns:p14="http://schemas.microsoft.com/office/powerpoint/2010/main" val="32877449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4476</TotalTime>
  <Words>2039</Words>
  <Application>Microsoft Office PowerPoint</Application>
  <PresentationFormat>On-screen Show (4:3)</PresentationFormat>
  <Paragraphs>248</Paragraphs>
  <Slides>28</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AvertaStd-semibold</vt:lpstr>
      <vt:lpstr>Consolas, Courier New</vt:lpstr>
      <vt:lpstr>Arial</vt:lpstr>
      <vt:lpstr>Calibri</vt:lpstr>
      <vt:lpstr>Calibri Light</vt:lpstr>
      <vt:lpstr>Lucida Console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Zhengtao Xiao</dc:creator>
  <cp:lastModifiedBy>Zhengtao Xiao</cp:lastModifiedBy>
  <cp:revision>234</cp:revision>
  <cp:lastPrinted>2019-09-04T13:59:15Z</cp:lastPrinted>
  <dcterms:created xsi:type="dcterms:W3CDTF">2019-08-29T13:05:21Z</dcterms:created>
  <dcterms:modified xsi:type="dcterms:W3CDTF">2020-08-23T14:16:58Z</dcterms:modified>
</cp:coreProperties>
</file>